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36"/>
  </p:notesMasterIdLst>
  <p:sldIdLst>
    <p:sldId id="256" r:id="rId3"/>
    <p:sldId id="257" r:id="rId4"/>
    <p:sldId id="261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62" r:id="rId17"/>
    <p:sldId id="258" r:id="rId18"/>
    <p:sldId id="266" r:id="rId19"/>
    <p:sldId id="269" r:id="rId20"/>
    <p:sldId id="270" r:id="rId21"/>
    <p:sldId id="274" r:id="rId22"/>
    <p:sldId id="287" r:id="rId23"/>
    <p:sldId id="288" r:id="rId24"/>
    <p:sldId id="289" r:id="rId25"/>
    <p:sldId id="290" r:id="rId26"/>
    <p:sldId id="291" r:id="rId27"/>
    <p:sldId id="271" r:id="rId28"/>
    <p:sldId id="273" r:id="rId29"/>
    <p:sldId id="272" r:id="rId30"/>
    <p:sldId id="263" r:id="rId31"/>
    <p:sldId id="265" r:id="rId32"/>
    <p:sldId id="267" r:id="rId33"/>
    <p:sldId id="268" r:id="rId34"/>
    <p:sldId id="275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2907"/>
    <a:srgbClr val="4A9C00"/>
    <a:srgbClr val="568616"/>
    <a:srgbClr val="D02300"/>
    <a:srgbClr val="FF3300"/>
    <a:srgbClr val="666633"/>
    <a:srgbClr val="950101"/>
    <a:srgbClr val="00003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822" autoAdjust="0"/>
  </p:normalViewPr>
  <p:slideViewPr>
    <p:cSldViewPr>
      <p:cViewPr varScale="1">
        <p:scale>
          <a:sx n="92" d="100"/>
          <a:sy n="92" d="100"/>
        </p:scale>
        <p:origin x="-43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84D1AA-25C9-4FD3-8C8D-D74AC9620A9B}" type="doc">
      <dgm:prSet loTypeId="urn:microsoft.com/office/officeart/2005/8/layout/lProcess3" loCatId="process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32B135F-393E-4710-AA74-74CE0F0F7967}">
      <dgm:prSet phldrT="[Text]"/>
      <dgm:spPr/>
      <dgm:t>
        <a:bodyPr/>
        <a:lstStyle/>
        <a:p>
          <a:r>
            <a:rPr lang="en-US" dirty="0" smtClean="0"/>
            <a:t>October</a:t>
          </a:r>
          <a:endParaRPr lang="en-US" dirty="0"/>
        </a:p>
      </dgm:t>
    </dgm:pt>
    <dgm:pt modelId="{35E21B9D-50B0-403C-9A7F-E7F6B19D3A93}" type="parTrans" cxnId="{ACCC4996-C41A-4954-BF27-E3B84DBBBDA4}">
      <dgm:prSet/>
      <dgm:spPr/>
      <dgm:t>
        <a:bodyPr/>
        <a:lstStyle/>
        <a:p>
          <a:endParaRPr lang="en-US"/>
        </a:p>
      </dgm:t>
    </dgm:pt>
    <dgm:pt modelId="{3196F854-5814-4705-AFA7-E84D9E437A2B}" type="sibTrans" cxnId="{ACCC4996-C41A-4954-BF27-E3B84DBBBDA4}">
      <dgm:prSet/>
      <dgm:spPr/>
      <dgm:t>
        <a:bodyPr/>
        <a:lstStyle/>
        <a:p>
          <a:endParaRPr lang="en-US"/>
        </a:p>
      </dgm:t>
    </dgm:pt>
    <dgm:pt modelId="{26D564C0-6EA5-4C9C-9130-7C150BAD95F1}">
      <dgm:prSet phldrT="[Text]"/>
      <dgm:spPr/>
      <dgm:t>
        <a:bodyPr/>
        <a:lstStyle/>
        <a:p>
          <a:r>
            <a:rPr lang="en-US" dirty="0" smtClean="0"/>
            <a:t>How we got here and what next?</a:t>
          </a:r>
          <a:endParaRPr lang="en-US" dirty="0"/>
        </a:p>
      </dgm:t>
    </dgm:pt>
    <dgm:pt modelId="{9AFD7CAE-9FE2-48ED-8FC3-63CA4EF40B85}" type="parTrans" cxnId="{63A004A6-F727-42FF-87E2-9855997BF1BE}">
      <dgm:prSet/>
      <dgm:spPr/>
      <dgm:t>
        <a:bodyPr/>
        <a:lstStyle/>
        <a:p>
          <a:endParaRPr lang="en-US"/>
        </a:p>
      </dgm:t>
    </dgm:pt>
    <dgm:pt modelId="{F8B47E11-ED59-42E6-8A8C-0D652FD5BCE7}" type="sibTrans" cxnId="{63A004A6-F727-42FF-87E2-9855997BF1BE}">
      <dgm:prSet/>
      <dgm:spPr/>
      <dgm:t>
        <a:bodyPr/>
        <a:lstStyle/>
        <a:p>
          <a:endParaRPr lang="en-US"/>
        </a:p>
      </dgm:t>
    </dgm:pt>
    <dgm:pt modelId="{1BD6B113-9D45-48FB-9784-5A16905EFC74}">
      <dgm:prSet phldrT="[Text]"/>
      <dgm:spPr/>
      <dgm:t>
        <a:bodyPr/>
        <a:lstStyle/>
        <a:p>
          <a:r>
            <a:rPr lang="en-US" dirty="0" smtClean="0"/>
            <a:t>November</a:t>
          </a:r>
          <a:endParaRPr lang="en-US" dirty="0"/>
        </a:p>
      </dgm:t>
    </dgm:pt>
    <dgm:pt modelId="{7D6E1D05-441E-4596-BB28-54A0E3112062}" type="parTrans" cxnId="{2C39A2DD-EF6A-41BA-A5EC-43AECFC906DD}">
      <dgm:prSet/>
      <dgm:spPr/>
      <dgm:t>
        <a:bodyPr/>
        <a:lstStyle/>
        <a:p>
          <a:endParaRPr lang="en-US"/>
        </a:p>
      </dgm:t>
    </dgm:pt>
    <dgm:pt modelId="{88C254E6-7249-4687-B9A5-C785E88E7F6C}" type="sibTrans" cxnId="{2C39A2DD-EF6A-41BA-A5EC-43AECFC906DD}">
      <dgm:prSet/>
      <dgm:spPr/>
      <dgm:t>
        <a:bodyPr/>
        <a:lstStyle/>
        <a:p>
          <a:endParaRPr lang="en-US"/>
        </a:p>
      </dgm:t>
    </dgm:pt>
    <dgm:pt modelId="{0EBFF359-384C-4717-88FA-DBDE07198B43}">
      <dgm:prSet phldrT="[Text]"/>
      <dgm:spPr/>
      <dgm:t>
        <a:bodyPr/>
        <a:lstStyle/>
        <a:p>
          <a:r>
            <a:rPr lang="en-US" dirty="0" smtClean="0"/>
            <a:t>Deep Dive Into Standards and SDD Review</a:t>
          </a:r>
          <a:endParaRPr lang="en-US" dirty="0"/>
        </a:p>
      </dgm:t>
    </dgm:pt>
    <dgm:pt modelId="{7D8E7901-6C1C-4FD2-B5EA-797B6E7B6501}" type="parTrans" cxnId="{4F05F093-1288-4EFE-98A1-8D67B2954FB1}">
      <dgm:prSet/>
      <dgm:spPr/>
      <dgm:t>
        <a:bodyPr/>
        <a:lstStyle/>
        <a:p>
          <a:endParaRPr lang="en-US"/>
        </a:p>
      </dgm:t>
    </dgm:pt>
    <dgm:pt modelId="{947F57EB-450D-4B8D-941D-9D9EDE62266E}" type="sibTrans" cxnId="{4F05F093-1288-4EFE-98A1-8D67B2954FB1}">
      <dgm:prSet/>
      <dgm:spPr/>
      <dgm:t>
        <a:bodyPr/>
        <a:lstStyle/>
        <a:p>
          <a:endParaRPr lang="en-US"/>
        </a:p>
      </dgm:t>
    </dgm:pt>
    <dgm:pt modelId="{0211585D-355F-4327-8D1F-0D6CABCB1362}">
      <dgm:prSet phldrT="[Text]"/>
      <dgm:spPr/>
      <dgm:t>
        <a:bodyPr/>
        <a:lstStyle/>
        <a:p>
          <a:r>
            <a:rPr lang="en-US" dirty="0" smtClean="0"/>
            <a:t>December</a:t>
          </a:r>
          <a:endParaRPr lang="en-US" dirty="0"/>
        </a:p>
      </dgm:t>
    </dgm:pt>
    <dgm:pt modelId="{DB4E0757-84AC-4119-A9C5-A7878AD0FB06}" type="parTrans" cxnId="{38C8DDE9-A1AE-4D23-A17B-D557C07B9A6E}">
      <dgm:prSet/>
      <dgm:spPr/>
      <dgm:t>
        <a:bodyPr/>
        <a:lstStyle/>
        <a:p>
          <a:endParaRPr lang="en-US"/>
        </a:p>
      </dgm:t>
    </dgm:pt>
    <dgm:pt modelId="{8073D751-55A1-4982-8779-F2907382F0FE}" type="sibTrans" cxnId="{38C8DDE9-A1AE-4D23-A17B-D557C07B9A6E}">
      <dgm:prSet/>
      <dgm:spPr/>
      <dgm:t>
        <a:bodyPr/>
        <a:lstStyle/>
        <a:p>
          <a:endParaRPr lang="en-US"/>
        </a:p>
      </dgm:t>
    </dgm:pt>
    <dgm:pt modelId="{296A4CCC-B231-4E64-ACA4-0B1F0B64E098}">
      <dgm:prSet phldrT="[Text]"/>
      <dgm:spPr/>
      <dgm:t>
        <a:bodyPr/>
        <a:lstStyle/>
        <a:p>
          <a:r>
            <a:rPr lang="en-US" dirty="0" smtClean="0"/>
            <a:t>Deep Dive Into Standards and SDD Review</a:t>
          </a:r>
          <a:endParaRPr lang="en-US" dirty="0"/>
        </a:p>
      </dgm:t>
    </dgm:pt>
    <dgm:pt modelId="{4036B8A0-70DD-442B-A213-CB61A09C92DC}" type="parTrans" cxnId="{00EB1DD0-05A2-4956-B46D-9A40480F2BAE}">
      <dgm:prSet/>
      <dgm:spPr/>
      <dgm:t>
        <a:bodyPr/>
        <a:lstStyle/>
        <a:p>
          <a:endParaRPr lang="en-US"/>
        </a:p>
      </dgm:t>
    </dgm:pt>
    <dgm:pt modelId="{7AF151C4-4323-4349-83DF-98DD2140F3DC}" type="sibTrans" cxnId="{00EB1DD0-05A2-4956-B46D-9A40480F2BAE}">
      <dgm:prSet/>
      <dgm:spPr/>
      <dgm:t>
        <a:bodyPr/>
        <a:lstStyle/>
        <a:p>
          <a:endParaRPr lang="en-US"/>
        </a:p>
      </dgm:t>
    </dgm:pt>
    <dgm:pt modelId="{B095D6B1-CE3F-426D-995E-6A8BAE396516}">
      <dgm:prSet phldrT="[Text]"/>
      <dgm:spPr/>
      <dgm:t>
        <a:bodyPr/>
        <a:lstStyle/>
        <a:p>
          <a:r>
            <a:rPr lang="en-US" dirty="0" smtClean="0"/>
            <a:t>January</a:t>
          </a:r>
          <a:endParaRPr lang="en-US" dirty="0"/>
        </a:p>
      </dgm:t>
    </dgm:pt>
    <dgm:pt modelId="{0ADD864E-3F70-483D-A354-F9E0EA61C9FC}" type="parTrans" cxnId="{5303CC81-164E-45A8-9253-06BE71F9EBC8}">
      <dgm:prSet/>
      <dgm:spPr/>
      <dgm:t>
        <a:bodyPr/>
        <a:lstStyle/>
        <a:p>
          <a:endParaRPr lang="en-US"/>
        </a:p>
      </dgm:t>
    </dgm:pt>
    <dgm:pt modelId="{77EF25AD-AFBF-4626-A434-B93799083122}" type="sibTrans" cxnId="{5303CC81-164E-45A8-9253-06BE71F9EBC8}">
      <dgm:prSet/>
      <dgm:spPr/>
      <dgm:t>
        <a:bodyPr/>
        <a:lstStyle/>
        <a:p>
          <a:endParaRPr lang="en-US"/>
        </a:p>
      </dgm:t>
    </dgm:pt>
    <dgm:pt modelId="{706494EA-A87B-4BD8-99A9-E469064B7B1A}">
      <dgm:prSet phldrT="[Text]"/>
      <dgm:spPr/>
      <dgm:t>
        <a:bodyPr/>
        <a:lstStyle/>
        <a:p>
          <a:r>
            <a:rPr lang="en-US" dirty="0" smtClean="0"/>
            <a:t>February</a:t>
          </a:r>
          <a:endParaRPr lang="en-US" dirty="0"/>
        </a:p>
      </dgm:t>
    </dgm:pt>
    <dgm:pt modelId="{CE6D27BC-8096-4329-959A-7FD0B5F06E4D}" type="parTrans" cxnId="{FC4724CC-2B9A-4A8C-98ED-55CE8987185A}">
      <dgm:prSet/>
      <dgm:spPr/>
      <dgm:t>
        <a:bodyPr/>
        <a:lstStyle/>
        <a:p>
          <a:endParaRPr lang="en-US"/>
        </a:p>
      </dgm:t>
    </dgm:pt>
    <dgm:pt modelId="{C9F43A60-D8D4-4592-B322-404340CD8EF2}" type="sibTrans" cxnId="{FC4724CC-2B9A-4A8C-98ED-55CE8987185A}">
      <dgm:prSet/>
      <dgm:spPr/>
      <dgm:t>
        <a:bodyPr/>
        <a:lstStyle/>
        <a:p>
          <a:endParaRPr lang="en-US"/>
        </a:p>
      </dgm:t>
    </dgm:pt>
    <dgm:pt modelId="{E7455296-867C-4B4E-A9C6-1CAF1ACD375B}">
      <dgm:prSet phldrT="[Text]"/>
      <dgm:spPr/>
      <dgm:t>
        <a:bodyPr/>
        <a:lstStyle/>
        <a:p>
          <a:r>
            <a:rPr lang="en-US" dirty="0" smtClean="0"/>
            <a:t>Mid Point Check In and SDD Revision</a:t>
          </a:r>
          <a:endParaRPr lang="en-US" dirty="0"/>
        </a:p>
      </dgm:t>
    </dgm:pt>
    <dgm:pt modelId="{12D45FE3-F092-4D1C-9BDB-786C51E919CE}" type="parTrans" cxnId="{3A2C8662-344E-440A-9A92-FFD037B123AF}">
      <dgm:prSet/>
      <dgm:spPr/>
      <dgm:t>
        <a:bodyPr/>
        <a:lstStyle/>
        <a:p>
          <a:endParaRPr lang="en-US"/>
        </a:p>
      </dgm:t>
    </dgm:pt>
    <dgm:pt modelId="{7112F506-D2FF-4710-B9CF-7AEE98DCB342}" type="sibTrans" cxnId="{3A2C8662-344E-440A-9A92-FFD037B123AF}">
      <dgm:prSet/>
      <dgm:spPr/>
      <dgm:t>
        <a:bodyPr/>
        <a:lstStyle/>
        <a:p>
          <a:endParaRPr lang="en-US"/>
        </a:p>
      </dgm:t>
    </dgm:pt>
    <dgm:pt modelId="{62CC0A84-6397-456C-BBEA-108F576C8DAA}">
      <dgm:prSet phldrT="[Text]"/>
      <dgm:spPr/>
      <dgm:t>
        <a:bodyPr/>
        <a:lstStyle/>
        <a:p>
          <a:r>
            <a:rPr lang="en-US" dirty="0" smtClean="0"/>
            <a:t>Deep Dive Into Standards and SDD Review</a:t>
          </a:r>
          <a:endParaRPr lang="en-US" dirty="0"/>
        </a:p>
      </dgm:t>
    </dgm:pt>
    <dgm:pt modelId="{1DCF6DC2-420A-451E-A934-3C9B34D46FDC}" type="parTrans" cxnId="{69E0F4CA-5C88-4F1C-8DA9-C5C89AFBAE0E}">
      <dgm:prSet/>
      <dgm:spPr/>
      <dgm:t>
        <a:bodyPr/>
        <a:lstStyle/>
        <a:p>
          <a:endParaRPr lang="en-US"/>
        </a:p>
      </dgm:t>
    </dgm:pt>
    <dgm:pt modelId="{5A8733DA-8C26-4477-8E0E-E544B469EA0C}" type="sibTrans" cxnId="{69E0F4CA-5C88-4F1C-8DA9-C5C89AFBAE0E}">
      <dgm:prSet/>
      <dgm:spPr/>
      <dgm:t>
        <a:bodyPr/>
        <a:lstStyle/>
        <a:p>
          <a:endParaRPr lang="en-US"/>
        </a:p>
      </dgm:t>
    </dgm:pt>
    <dgm:pt modelId="{9FBBBB76-20D4-4CBF-A769-73741DA40812}">
      <dgm:prSet phldrT="[Text]"/>
      <dgm:spPr/>
      <dgm:t>
        <a:bodyPr/>
        <a:lstStyle/>
        <a:p>
          <a:r>
            <a:rPr lang="en-US" dirty="0" smtClean="0"/>
            <a:t>March</a:t>
          </a:r>
          <a:endParaRPr lang="en-US" dirty="0"/>
        </a:p>
      </dgm:t>
    </dgm:pt>
    <dgm:pt modelId="{5E31C5B2-4331-46F2-8572-53D8FE4EA44F}" type="parTrans" cxnId="{DFEB2AD0-C296-41B1-B52B-5CD2C60797ED}">
      <dgm:prSet/>
      <dgm:spPr/>
      <dgm:t>
        <a:bodyPr/>
        <a:lstStyle/>
        <a:p>
          <a:endParaRPr lang="en-US"/>
        </a:p>
      </dgm:t>
    </dgm:pt>
    <dgm:pt modelId="{112A7A04-36B3-4830-A091-8B3B83BF5076}" type="sibTrans" cxnId="{DFEB2AD0-C296-41B1-B52B-5CD2C60797ED}">
      <dgm:prSet/>
      <dgm:spPr/>
      <dgm:t>
        <a:bodyPr/>
        <a:lstStyle/>
        <a:p>
          <a:endParaRPr lang="en-US"/>
        </a:p>
      </dgm:t>
    </dgm:pt>
    <dgm:pt modelId="{B525D7E5-6C5D-4274-A788-A59F0986C306}">
      <dgm:prSet phldrT="[Text]"/>
      <dgm:spPr/>
      <dgm:t>
        <a:bodyPr/>
        <a:lstStyle/>
        <a:p>
          <a:r>
            <a:rPr lang="en-US" dirty="0" smtClean="0"/>
            <a:t>April</a:t>
          </a:r>
          <a:endParaRPr lang="en-US" dirty="0"/>
        </a:p>
      </dgm:t>
    </dgm:pt>
    <dgm:pt modelId="{0FAF4290-3630-4B22-AE98-56AA561C9E6D}" type="parTrans" cxnId="{4261D537-EA73-4BC1-9769-B10FA9013D17}">
      <dgm:prSet/>
      <dgm:spPr/>
      <dgm:t>
        <a:bodyPr/>
        <a:lstStyle/>
        <a:p>
          <a:endParaRPr lang="en-US"/>
        </a:p>
      </dgm:t>
    </dgm:pt>
    <dgm:pt modelId="{BEA9C6AC-32FF-4E00-B187-59629D03ACA4}" type="sibTrans" cxnId="{4261D537-EA73-4BC1-9769-B10FA9013D17}">
      <dgm:prSet/>
      <dgm:spPr/>
      <dgm:t>
        <a:bodyPr/>
        <a:lstStyle/>
        <a:p>
          <a:endParaRPr lang="en-US"/>
        </a:p>
      </dgm:t>
    </dgm:pt>
    <dgm:pt modelId="{AB24AB9A-C385-4ADF-A7BD-FEFA4CD9856C}">
      <dgm:prSet phldrT="[Text]"/>
      <dgm:spPr/>
      <dgm:t>
        <a:bodyPr/>
        <a:lstStyle/>
        <a:p>
          <a:r>
            <a:rPr lang="en-US" dirty="0" smtClean="0"/>
            <a:t>Final Revisions of SDD and Sharing with School Based Teams</a:t>
          </a:r>
          <a:endParaRPr lang="en-US" dirty="0"/>
        </a:p>
      </dgm:t>
    </dgm:pt>
    <dgm:pt modelId="{1F767CD6-4B88-4056-95C1-B3BCC14F646B}" type="parTrans" cxnId="{FF5175B7-4AA1-4032-B840-826A9FB35287}">
      <dgm:prSet/>
      <dgm:spPr/>
      <dgm:t>
        <a:bodyPr/>
        <a:lstStyle/>
        <a:p>
          <a:endParaRPr lang="en-US"/>
        </a:p>
      </dgm:t>
    </dgm:pt>
    <dgm:pt modelId="{6EC78498-F20B-4CE0-A724-2A400FBA2E81}" type="sibTrans" cxnId="{FF5175B7-4AA1-4032-B840-826A9FB35287}">
      <dgm:prSet/>
      <dgm:spPr/>
      <dgm:t>
        <a:bodyPr/>
        <a:lstStyle/>
        <a:p>
          <a:endParaRPr lang="en-US"/>
        </a:p>
      </dgm:t>
    </dgm:pt>
    <dgm:pt modelId="{640CBA65-DBB3-4BF1-B1C1-1D5D3206CC97}">
      <dgm:prSet phldrT="[Text]"/>
      <dgm:spPr/>
      <dgm:t>
        <a:bodyPr/>
        <a:lstStyle/>
        <a:p>
          <a:r>
            <a:rPr lang="en-US" dirty="0" smtClean="0"/>
            <a:t>Final Draft Ready for Publishing</a:t>
          </a:r>
          <a:endParaRPr lang="en-US" dirty="0"/>
        </a:p>
      </dgm:t>
    </dgm:pt>
    <dgm:pt modelId="{AF5C4BBF-7C48-4A3D-8CFB-5E9F69A98ABC}" type="parTrans" cxnId="{DF9EC05F-E0D5-4D87-B704-B4CAD0CC001B}">
      <dgm:prSet/>
      <dgm:spPr/>
      <dgm:t>
        <a:bodyPr/>
        <a:lstStyle/>
        <a:p>
          <a:endParaRPr lang="en-US"/>
        </a:p>
      </dgm:t>
    </dgm:pt>
    <dgm:pt modelId="{782211EF-069D-478C-ACE0-6A6E43953B5A}" type="sibTrans" cxnId="{DF9EC05F-E0D5-4D87-B704-B4CAD0CC001B}">
      <dgm:prSet/>
      <dgm:spPr/>
      <dgm:t>
        <a:bodyPr/>
        <a:lstStyle/>
        <a:p>
          <a:endParaRPr lang="en-US"/>
        </a:p>
      </dgm:t>
    </dgm:pt>
    <dgm:pt modelId="{8CD517BB-A765-4A02-9D44-1401EDE744E3}" type="pres">
      <dgm:prSet presAssocID="{5A84D1AA-25C9-4FD3-8C8D-D74AC9620A9B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40F7538-E06A-47CA-9821-0B737637A4B4}" type="pres">
      <dgm:prSet presAssocID="{532B135F-393E-4710-AA74-74CE0F0F7967}" presName="horFlow" presStyleCnt="0"/>
      <dgm:spPr/>
    </dgm:pt>
    <dgm:pt modelId="{9889121B-E61E-42C0-ACBB-8CE7FE806784}" type="pres">
      <dgm:prSet presAssocID="{532B135F-393E-4710-AA74-74CE0F0F7967}" presName="bigChev" presStyleLbl="node1" presStyleIdx="0" presStyleCnt="7"/>
      <dgm:spPr/>
      <dgm:t>
        <a:bodyPr/>
        <a:lstStyle/>
        <a:p>
          <a:endParaRPr lang="en-US"/>
        </a:p>
      </dgm:t>
    </dgm:pt>
    <dgm:pt modelId="{B8D7EC55-63D1-49B7-8183-D758506B5120}" type="pres">
      <dgm:prSet presAssocID="{9AFD7CAE-9FE2-48ED-8FC3-63CA4EF40B85}" presName="parTrans" presStyleCnt="0"/>
      <dgm:spPr/>
    </dgm:pt>
    <dgm:pt modelId="{3747F03C-C20A-4A4F-97C7-CC1A8A6BCE8C}" type="pres">
      <dgm:prSet presAssocID="{26D564C0-6EA5-4C9C-9130-7C150BAD95F1}" presName="node" presStyleLbl="alignAccFollowNode1" presStyleIdx="0" presStyleCnt="7" custScaleX="3457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EC62AE-58D6-4DF4-A116-21A111CB7E8A}" type="pres">
      <dgm:prSet presAssocID="{532B135F-393E-4710-AA74-74CE0F0F7967}" presName="vSp" presStyleCnt="0"/>
      <dgm:spPr/>
    </dgm:pt>
    <dgm:pt modelId="{EA255350-B5CD-4941-B9B7-7082D9022640}" type="pres">
      <dgm:prSet presAssocID="{1BD6B113-9D45-48FB-9784-5A16905EFC74}" presName="horFlow" presStyleCnt="0"/>
      <dgm:spPr/>
    </dgm:pt>
    <dgm:pt modelId="{124520D3-44EB-4E80-81B8-C829DFABCE60}" type="pres">
      <dgm:prSet presAssocID="{1BD6B113-9D45-48FB-9784-5A16905EFC74}" presName="bigChev" presStyleLbl="node1" presStyleIdx="1" presStyleCnt="7"/>
      <dgm:spPr/>
      <dgm:t>
        <a:bodyPr/>
        <a:lstStyle/>
        <a:p>
          <a:endParaRPr lang="en-US"/>
        </a:p>
      </dgm:t>
    </dgm:pt>
    <dgm:pt modelId="{E6BC9E7F-0144-49D1-8AF5-18ACFCEC3C65}" type="pres">
      <dgm:prSet presAssocID="{7D8E7901-6C1C-4FD2-B5EA-797B6E7B6501}" presName="parTrans" presStyleCnt="0"/>
      <dgm:spPr/>
    </dgm:pt>
    <dgm:pt modelId="{F584B366-7C4B-41E3-9C26-CE7DC3645AC3}" type="pres">
      <dgm:prSet presAssocID="{0EBFF359-384C-4717-88FA-DBDE07198B43}" presName="node" presStyleLbl="alignAccFollowNode1" presStyleIdx="1" presStyleCnt="7" custScaleX="3390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FCD68B-3CB5-4D26-947E-63EBA2FC6AEA}" type="pres">
      <dgm:prSet presAssocID="{1BD6B113-9D45-48FB-9784-5A16905EFC74}" presName="vSp" presStyleCnt="0"/>
      <dgm:spPr/>
    </dgm:pt>
    <dgm:pt modelId="{038A94AF-4C97-4E44-8C3E-8655DBED41F6}" type="pres">
      <dgm:prSet presAssocID="{0211585D-355F-4327-8D1F-0D6CABCB1362}" presName="horFlow" presStyleCnt="0"/>
      <dgm:spPr/>
    </dgm:pt>
    <dgm:pt modelId="{CB969702-D395-4909-A66A-C7C515207B26}" type="pres">
      <dgm:prSet presAssocID="{0211585D-355F-4327-8D1F-0D6CABCB1362}" presName="bigChev" presStyleLbl="node1" presStyleIdx="2" presStyleCnt="7"/>
      <dgm:spPr/>
      <dgm:t>
        <a:bodyPr/>
        <a:lstStyle/>
        <a:p>
          <a:endParaRPr lang="en-US"/>
        </a:p>
      </dgm:t>
    </dgm:pt>
    <dgm:pt modelId="{B3C67094-0C8F-4BAD-935A-D47AE587BA1B}" type="pres">
      <dgm:prSet presAssocID="{4036B8A0-70DD-442B-A213-CB61A09C92DC}" presName="parTrans" presStyleCnt="0"/>
      <dgm:spPr/>
    </dgm:pt>
    <dgm:pt modelId="{1CEA6047-444E-4EDF-938E-A0247AF74325}" type="pres">
      <dgm:prSet presAssocID="{296A4CCC-B231-4E64-ACA4-0B1F0B64E098}" presName="node" presStyleLbl="alignAccFollowNode1" presStyleIdx="2" presStyleCnt="7" custScaleX="3473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44BDCC-34A2-4ADA-A347-A47B7A66E376}" type="pres">
      <dgm:prSet presAssocID="{0211585D-355F-4327-8D1F-0D6CABCB1362}" presName="vSp" presStyleCnt="0"/>
      <dgm:spPr/>
    </dgm:pt>
    <dgm:pt modelId="{3E15F90F-72AC-49A8-8B62-90ADF4ED676F}" type="pres">
      <dgm:prSet presAssocID="{B095D6B1-CE3F-426D-995E-6A8BAE396516}" presName="horFlow" presStyleCnt="0"/>
      <dgm:spPr/>
    </dgm:pt>
    <dgm:pt modelId="{D802BFDF-38B9-4220-8C1E-0D6AADDD307D}" type="pres">
      <dgm:prSet presAssocID="{B095D6B1-CE3F-426D-995E-6A8BAE396516}" presName="bigChev" presStyleLbl="node1" presStyleIdx="3" presStyleCnt="7"/>
      <dgm:spPr/>
      <dgm:t>
        <a:bodyPr/>
        <a:lstStyle/>
        <a:p>
          <a:endParaRPr lang="en-US"/>
        </a:p>
      </dgm:t>
    </dgm:pt>
    <dgm:pt modelId="{7A82BF11-3089-4BE5-9A85-2EEDC1EA0FAD}" type="pres">
      <dgm:prSet presAssocID="{12D45FE3-F092-4D1C-9BDB-786C51E919CE}" presName="parTrans" presStyleCnt="0"/>
      <dgm:spPr/>
    </dgm:pt>
    <dgm:pt modelId="{D280D1C5-AA20-492D-8F2C-49B85A2152AB}" type="pres">
      <dgm:prSet presAssocID="{E7455296-867C-4B4E-A9C6-1CAF1ACD375B}" presName="node" presStyleLbl="alignAccFollowNode1" presStyleIdx="3" presStyleCnt="7" custScaleX="3441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1F53C0-877C-4F75-841F-1DF82C618929}" type="pres">
      <dgm:prSet presAssocID="{B095D6B1-CE3F-426D-995E-6A8BAE396516}" presName="vSp" presStyleCnt="0"/>
      <dgm:spPr/>
    </dgm:pt>
    <dgm:pt modelId="{63F8C744-2910-43CF-A2A1-8A0671C4D77E}" type="pres">
      <dgm:prSet presAssocID="{706494EA-A87B-4BD8-99A9-E469064B7B1A}" presName="horFlow" presStyleCnt="0"/>
      <dgm:spPr/>
    </dgm:pt>
    <dgm:pt modelId="{1C3C0071-CD69-4717-96C4-9CBAC3C034A3}" type="pres">
      <dgm:prSet presAssocID="{706494EA-A87B-4BD8-99A9-E469064B7B1A}" presName="bigChev" presStyleLbl="node1" presStyleIdx="4" presStyleCnt="7"/>
      <dgm:spPr/>
      <dgm:t>
        <a:bodyPr/>
        <a:lstStyle/>
        <a:p>
          <a:endParaRPr lang="en-US"/>
        </a:p>
      </dgm:t>
    </dgm:pt>
    <dgm:pt modelId="{932CAEE4-A1FD-409D-BFDC-73C3C3F19061}" type="pres">
      <dgm:prSet presAssocID="{1DCF6DC2-420A-451E-A934-3C9B34D46FDC}" presName="parTrans" presStyleCnt="0"/>
      <dgm:spPr/>
    </dgm:pt>
    <dgm:pt modelId="{A540A7AF-C4C7-469C-898E-1FBB0D97E085}" type="pres">
      <dgm:prSet presAssocID="{62CC0A84-6397-456C-BBEA-108F576C8DAA}" presName="node" presStyleLbl="alignAccFollowNode1" presStyleIdx="4" presStyleCnt="7" custScaleX="3374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E78622-AD96-489E-AF07-B8BBB414B646}" type="pres">
      <dgm:prSet presAssocID="{706494EA-A87B-4BD8-99A9-E469064B7B1A}" presName="vSp" presStyleCnt="0"/>
      <dgm:spPr/>
    </dgm:pt>
    <dgm:pt modelId="{B9291582-0FEA-40F2-9F8F-FD45B98F71D0}" type="pres">
      <dgm:prSet presAssocID="{9FBBBB76-20D4-4CBF-A769-73741DA40812}" presName="horFlow" presStyleCnt="0"/>
      <dgm:spPr/>
    </dgm:pt>
    <dgm:pt modelId="{B46FB811-C784-4805-98CE-03B0FEAB1C14}" type="pres">
      <dgm:prSet presAssocID="{9FBBBB76-20D4-4CBF-A769-73741DA40812}" presName="bigChev" presStyleLbl="node1" presStyleIdx="5" presStyleCnt="7"/>
      <dgm:spPr/>
      <dgm:t>
        <a:bodyPr/>
        <a:lstStyle/>
        <a:p>
          <a:endParaRPr lang="en-US"/>
        </a:p>
      </dgm:t>
    </dgm:pt>
    <dgm:pt modelId="{57ED404C-DC6A-4BEA-A9EE-C6956B611F32}" type="pres">
      <dgm:prSet presAssocID="{1F767CD6-4B88-4056-95C1-B3BCC14F646B}" presName="parTrans" presStyleCnt="0"/>
      <dgm:spPr/>
    </dgm:pt>
    <dgm:pt modelId="{C471E193-614F-4715-948D-1D401014FE6A}" type="pres">
      <dgm:prSet presAssocID="{AB24AB9A-C385-4ADF-A7BD-FEFA4CD9856C}" presName="node" presStyleLbl="alignAccFollowNode1" presStyleIdx="5" presStyleCnt="7" custScaleX="3374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2A1BCA-25D2-4E37-ADBE-E1EE4727A341}" type="pres">
      <dgm:prSet presAssocID="{9FBBBB76-20D4-4CBF-A769-73741DA40812}" presName="vSp" presStyleCnt="0"/>
      <dgm:spPr/>
    </dgm:pt>
    <dgm:pt modelId="{89AFED8F-29A5-4027-9FA9-4C49E655693B}" type="pres">
      <dgm:prSet presAssocID="{B525D7E5-6C5D-4274-A788-A59F0986C306}" presName="horFlow" presStyleCnt="0"/>
      <dgm:spPr/>
    </dgm:pt>
    <dgm:pt modelId="{E0B10274-3069-4E79-8F13-28FDA6747CCA}" type="pres">
      <dgm:prSet presAssocID="{B525D7E5-6C5D-4274-A788-A59F0986C306}" presName="bigChev" presStyleLbl="node1" presStyleIdx="6" presStyleCnt="7"/>
      <dgm:spPr/>
      <dgm:t>
        <a:bodyPr/>
        <a:lstStyle/>
        <a:p>
          <a:endParaRPr lang="en-US"/>
        </a:p>
      </dgm:t>
    </dgm:pt>
    <dgm:pt modelId="{AC659ADB-995A-4182-8BD5-401DE31CE5C7}" type="pres">
      <dgm:prSet presAssocID="{AF5C4BBF-7C48-4A3D-8CFB-5E9F69A98ABC}" presName="parTrans" presStyleCnt="0"/>
      <dgm:spPr/>
    </dgm:pt>
    <dgm:pt modelId="{12F1104F-586D-41B8-813B-2EB8EC935EE8}" type="pres">
      <dgm:prSet presAssocID="{640CBA65-DBB3-4BF1-B1C1-1D5D3206CC97}" presName="node" presStyleLbl="alignAccFollowNode1" presStyleIdx="6" presStyleCnt="7" custScaleX="3374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C4724CC-2B9A-4A8C-98ED-55CE8987185A}" srcId="{5A84D1AA-25C9-4FD3-8C8D-D74AC9620A9B}" destId="{706494EA-A87B-4BD8-99A9-E469064B7B1A}" srcOrd="4" destOrd="0" parTransId="{CE6D27BC-8096-4329-959A-7FD0B5F06E4D}" sibTransId="{C9F43A60-D8D4-4592-B322-404340CD8EF2}"/>
    <dgm:cxn modelId="{DFEB2AD0-C296-41B1-B52B-5CD2C60797ED}" srcId="{5A84D1AA-25C9-4FD3-8C8D-D74AC9620A9B}" destId="{9FBBBB76-20D4-4CBF-A769-73741DA40812}" srcOrd="5" destOrd="0" parTransId="{5E31C5B2-4331-46F2-8572-53D8FE4EA44F}" sibTransId="{112A7A04-36B3-4830-A091-8B3B83BF5076}"/>
    <dgm:cxn modelId="{38C8DDE9-A1AE-4D23-A17B-D557C07B9A6E}" srcId="{5A84D1AA-25C9-4FD3-8C8D-D74AC9620A9B}" destId="{0211585D-355F-4327-8D1F-0D6CABCB1362}" srcOrd="2" destOrd="0" parTransId="{DB4E0757-84AC-4119-A9C5-A7878AD0FB06}" sibTransId="{8073D751-55A1-4982-8779-F2907382F0FE}"/>
    <dgm:cxn modelId="{ACCC4996-C41A-4954-BF27-E3B84DBBBDA4}" srcId="{5A84D1AA-25C9-4FD3-8C8D-D74AC9620A9B}" destId="{532B135F-393E-4710-AA74-74CE0F0F7967}" srcOrd="0" destOrd="0" parTransId="{35E21B9D-50B0-403C-9A7F-E7F6B19D3A93}" sibTransId="{3196F854-5814-4705-AFA7-E84D9E437A2B}"/>
    <dgm:cxn modelId="{69E0F4CA-5C88-4F1C-8DA9-C5C89AFBAE0E}" srcId="{706494EA-A87B-4BD8-99A9-E469064B7B1A}" destId="{62CC0A84-6397-456C-BBEA-108F576C8DAA}" srcOrd="0" destOrd="0" parTransId="{1DCF6DC2-420A-451E-A934-3C9B34D46FDC}" sibTransId="{5A8733DA-8C26-4477-8E0E-E544B469EA0C}"/>
    <dgm:cxn modelId="{3A2C8662-344E-440A-9A92-FFD037B123AF}" srcId="{B095D6B1-CE3F-426D-995E-6A8BAE396516}" destId="{E7455296-867C-4B4E-A9C6-1CAF1ACD375B}" srcOrd="0" destOrd="0" parTransId="{12D45FE3-F092-4D1C-9BDB-786C51E919CE}" sibTransId="{7112F506-D2FF-4710-B9CF-7AEE98DCB342}"/>
    <dgm:cxn modelId="{4BE1234D-5228-47E0-BB0A-0AF2AD0559F4}" type="presOf" srcId="{B525D7E5-6C5D-4274-A788-A59F0986C306}" destId="{E0B10274-3069-4E79-8F13-28FDA6747CCA}" srcOrd="0" destOrd="0" presId="urn:microsoft.com/office/officeart/2005/8/layout/lProcess3"/>
    <dgm:cxn modelId="{BCDB520A-6E53-41E9-BD27-7F3F79D1E7F4}" type="presOf" srcId="{AB24AB9A-C385-4ADF-A7BD-FEFA4CD9856C}" destId="{C471E193-614F-4715-948D-1D401014FE6A}" srcOrd="0" destOrd="0" presId="urn:microsoft.com/office/officeart/2005/8/layout/lProcess3"/>
    <dgm:cxn modelId="{3F1A55B2-E85F-4DD1-95DB-14C57655CBAB}" type="presOf" srcId="{5A84D1AA-25C9-4FD3-8C8D-D74AC9620A9B}" destId="{8CD517BB-A765-4A02-9D44-1401EDE744E3}" srcOrd="0" destOrd="0" presId="urn:microsoft.com/office/officeart/2005/8/layout/lProcess3"/>
    <dgm:cxn modelId="{CC15CB8B-9E86-4759-BE4D-61DD694A6633}" type="presOf" srcId="{E7455296-867C-4B4E-A9C6-1CAF1ACD375B}" destId="{D280D1C5-AA20-492D-8F2C-49B85A2152AB}" srcOrd="0" destOrd="0" presId="urn:microsoft.com/office/officeart/2005/8/layout/lProcess3"/>
    <dgm:cxn modelId="{FF5175B7-4AA1-4032-B840-826A9FB35287}" srcId="{9FBBBB76-20D4-4CBF-A769-73741DA40812}" destId="{AB24AB9A-C385-4ADF-A7BD-FEFA4CD9856C}" srcOrd="0" destOrd="0" parTransId="{1F767CD6-4B88-4056-95C1-B3BCC14F646B}" sibTransId="{6EC78498-F20B-4CE0-A724-2A400FBA2E81}"/>
    <dgm:cxn modelId="{2C39A2DD-EF6A-41BA-A5EC-43AECFC906DD}" srcId="{5A84D1AA-25C9-4FD3-8C8D-D74AC9620A9B}" destId="{1BD6B113-9D45-48FB-9784-5A16905EFC74}" srcOrd="1" destOrd="0" parTransId="{7D6E1D05-441E-4596-BB28-54A0E3112062}" sibTransId="{88C254E6-7249-4687-B9A5-C785E88E7F6C}"/>
    <dgm:cxn modelId="{4F05F093-1288-4EFE-98A1-8D67B2954FB1}" srcId="{1BD6B113-9D45-48FB-9784-5A16905EFC74}" destId="{0EBFF359-384C-4717-88FA-DBDE07198B43}" srcOrd="0" destOrd="0" parTransId="{7D8E7901-6C1C-4FD2-B5EA-797B6E7B6501}" sibTransId="{947F57EB-450D-4B8D-941D-9D9EDE62266E}"/>
    <dgm:cxn modelId="{13DB604D-B9AD-4033-9FF9-C5E2C1B7124E}" type="presOf" srcId="{296A4CCC-B231-4E64-ACA4-0B1F0B64E098}" destId="{1CEA6047-444E-4EDF-938E-A0247AF74325}" srcOrd="0" destOrd="0" presId="urn:microsoft.com/office/officeart/2005/8/layout/lProcess3"/>
    <dgm:cxn modelId="{00EB1DD0-05A2-4956-B46D-9A40480F2BAE}" srcId="{0211585D-355F-4327-8D1F-0D6CABCB1362}" destId="{296A4CCC-B231-4E64-ACA4-0B1F0B64E098}" srcOrd="0" destOrd="0" parTransId="{4036B8A0-70DD-442B-A213-CB61A09C92DC}" sibTransId="{7AF151C4-4323-4349-83DF-98DD2140F3DC}"/>
    <dgm:cxn modelId="{CBE07184-F28F-4212-9FA0-8C9881155FE5}" type="presOf" srcId="{0EBFF359-384C-4717-88FA-DBDE07198B43}" destId="{F584B366-7C4B-41E3-9C26-CE7DC3645AC3}" srcOrd="0" destOrd="0" presId="urn:microsoft.com/office/officeart/2005/8/layout/lProcess3"/>
    <dgm:cxn modelId="{4261D537-EA73-4BC1-9769-B10FA9013D17}" srcId="{5A84D1AA-25C9-4FD3-8C8D-D74AC9620A9B}" destId="{B525D7E5-6C5D-4274-A788-A59F0986C306}" srcOrd="6" destOrd="0" parTransId="{0FAF4290-3630-4B22-AE98-56AA561C9E6D}" sibTransId="{BEA9C6AC-32FF-4E00-B187-59629D03ACA4}"/>
    <dgm:cxn modelId="{8E3A4CBD-1AAD-48A6-9412-3275DE6120AA}" type="presOf" srcId="{1BD6B113-9D45-48FB-9784-5A16905EFC74}" destId="{124520D3-44EB-4E80-81B8-C829DFABCE60}" srcOrd="0" destOrd="0" presId="urn:microsoft.com/office/officeart/2005/8/layout/lProcess3"/>
    <dgm:cxn modelId="{1D515AEA-6456-4D27-AAAF-81924801849A}" type="presOf" srcId="{706494EA-A87B-4BD8-99A9-E469064B7B1A}" destId="{1C3C0071-CD69-4717-96C4-9CBAC3C034A3}" srcOrd="0" destOrd="0" presId="urn:microsoft.com/office/officeart/2005/8/layout/lProcess3"/>
    <dgm:cxn modelId="{63A004A6-F727-42FF-87E2-9855997BF1BE}" srcId="{532B135F-393E-4710-AA74-74CE0F0F7967}" destId="{26D564C0-6EA5-4C9C-9130-7C150BAD95F1}" srcOrd="0" destOrd="0" parTransId="{9AFD7CAE-9FE2-48ED-8FC3-63CA4EF40B85}" sibTransId="{F8B47E11-ED59-42E6-8A8C-0D652FD5BCE7}"/>
    <dgm:cxn modelId="{8FDF7FC1-39E2-4C2F-B0A1-762EBE4539F7}" type="presOf" srcId="{0211585D-355F-4327-8D1F-0D6CABCB1362}" destId="{CB969702-D395-4909-A66A-C7C515207B26}" srcOrd="0" destOrd="0" presId="urn:microsoft.com/office/officeart/2005/8/layout/lProcess3"/>
    <dgm:cxn modelId="{5303CC81-164E-45A8-9253-06BE71F9EBC8}" srcId="{5A84D1AA-25C9-4FD3-8C8D-D74AC9620A9B}" destId="{B095D6B1-CE3F-426D-995E-6A8BAE396516}" srcOrd="3" destOrd="0" parTransId="{0ADD864E-3F70-483D-A354-F9E0EA61C9FC}" sibTransId="{77EF25AD-AFBF-4626-A434-B93799083122}"/>
    <dgm:cxn modelId="{FF59A12F-311A-4EEB-B63D-E29D73BCE20C}" type="presOf" srcId="{640CBA65-DBB3-4BF1-B1C1-1D5D3206CC97}" destId="{12F1104F-586D-41B8-813B-2EB8EC935EE8}" srcOrd="0" destOrd="0" presId="urn:microsoft.com/office/officeart/2005/8/layout/lProcess3"/>
    <dgm:cxn modelId="{DF9EC05F-E0D5-4D87-B704-B4CAD0CC001B}" srcId="{B525D7E5-6C5D-4274-A788-A59F0986C306}" destId="{640CBA65-DBB3-4BF1-B1C1-1D5D3206CC97}" srcOrd="0" destOrd="0" parTransId="{AF5C4BBF-7C48-4A3D-8CFB-5E9F69A98ABC}" sibTransId="{782211EF-069D-478C-ACE0-6A6E43953B5A}"/>
    <dgm:cxn modelId="{74C6A59A-7399-4682-BC3C-D4D4A6428680}" type="presOf" srcId="{26D564C0-6EA5-4C9C-9130-7C150BAD95F1}" destId="{3747F03C-C20A-4A4F-97C7-CC1A8A6BCE8C}" srcOrd="0" destOrd="0" presId="urn:microsoft.com/office/officeart/2005/8/layout/lProcess3"/>
    <dgm:cxn modelId="{958BDFC2-7475-4A72-8FED-2F583D0FE50F}" type="presOf" srcId="{532B135F-393E-4710-AA74-74CE0F0F7967}" destId="{9889121B-E61E-42C0-ACBB-8CE7FE806784}" srcOrd="0" destOrd="0" presId="urn:microsoft.com/office/officeart/2005/8/layout/lProcess3"/>
    <dgm:cxn modelId="{126C313C-E3C6-4E3F-8404-5621C316326A}" type="presOf" srcId="{9FBBBB76-20D4-4CBF-A769-73741DA40812}" destId="{B46FB811-C784-4805-98CE-03B0FEAB1C14}" srcOrd="0" destOrd="0" presId="urn:microsoft.com/office/officeart/2005/8/layout/lProcess3"/>
    <dgm:cxn modelId="{2761D87E-88C7-493B-B2F3-D9B12D3C0000}" type="presOf" srcId="{62CC0A84-6397-456C-BBEA-108F576C8DAA}" destId="{A540A7AF-C4C7-469C-898E-1FBB0D97E085}" srcOrd="0" destOrd="0" presId="urn:microsoft.com/office/officeart/2005/8/layout/lProcess3"/>
    <dgm:cxn modelId="{44E021C3-8853-415A-B6FC-1F6AF2EF77B9}" type="presOf" srcId="{B095D6B1-CE3F-426D-995E-6A8BAE396516}" destId="{D802BFDF-38B9-4220-8C1E-0D6AADDD307D}" srcOrd="0" destOrd="0" presId="urn:microsoft.com/office/officeart/2005/8/layout/lProcess3"/>
    <dgm:cxn modelId="{6D401582-C531-422E-B9E0-1A9D42D024A1}" type="presParOf" srcId="{8CD517BB-A765-4A02-9D44-1401EDE744E3}" destId="{F40F7538-E06A-47CA-9821-0B737637A4B4}" srcOrd="0" destOrd="0" presId="urn:microsoft.com/office/officeart/2005/8/layout/lProcess3"/>
    <dgm:cxn modelId="{C32788B2-9DF8-4922-B346-FD9028AB503B}" type="presParOf" srcId="{F40F7538-E06A-47CA-9821-0B737637A4B4}" destId="{9889121B-E61E-42C0-ACBB-8CE7FE806784}" srcOrd="0" destOrd="0" presId="urn:microsoft.com/office/officeart/2005/8/layout/lProcess3"/>
    <dgm:cxn modelId="{CAA5B596-650A-4FF7-811A-E34A4E3D677E}" type="presParOf" srcId="{F40F7538-E06A-47CA-9821-0B737637A4B4}" destId="{B8D7EC55-63D1-49B7-8183-D758506B5120}" srcOrd="1" destOrd="0" presId="urn:microsoft.com/office/officeart/2005/8/layout/lProcess3"/>
    <dgm:cxn modelId="{400F4AC4-466E-4511-8151-32632830C57D}" type="presParOf" srcId="{F40F7538-E06A-47CA-9821-0B737637A4B4}" destId="{3747F03C-C20A-4A4F-97C7-CC1A8A6BCE8C}" srcOrd="2" destOrd="0" presId="urn:microsoft.com/office/officeart/2005/8/layout/lProcess3"/>
    <dgm:cxn modelId="{DF3683D9-C144-40AD-8551-720875BD126B}" type="presParOf" srcId="{8CD517BB-A765-4A02-9D44-1401EDE744E3}" destId="{67EC62AE-58D6-4DF4-A116-21A111CB7E8A}" srcOrd="1" destOrd="0" presId="urn:microsoft.com/office/officeart/2005/8/layout/lProcess3"/>
    <dgm:cxn modelId="{C39C19CA-08C4-45D4-AAB6-DC04D2941C4E}" type="presParOf" srcId="{8CD517BB-A765-4A02-9D44-1401EDE744E3}" destId="{EA255350-B5CD-4941-B9B7-7082D9022640}" srcOrd="2" destOrd="0" presId="urn:microsoft.com/office/officeart/2005/8/layout/lProcess3"/>
    <dgm:cxn modelId="{78D7F481-F74D-400E-A0BA-7763A3D44C2F}" type="presParOf" srcId="{EA255350-B5CD-4941-B9B7-7082D9022640}" destId="{124520D3-44EB-4E80-81B8-C829DFABCE60}" srcOrd="0" destOrd="0" presId="urn:microsoft.com/office/officeart/2005/8/layout/lProcess3"/>
    <dgm:cxn modelId="{651ABB6F-34FA-48DD-BEC4-954DA25DC4A7}" type="presParOf" srcId="{EA255350-B5CD-4941-B9B7-7082D9022640}" destId="{E6BC9E7F-0144-49D1-8AF5-18ACFCEC3C65}" srcOrd="1" destOrd="0" presId="urn:microsoft.com/office/officeart/2005/8/layout/lProcess3"/>
    <dgm:cxn modelId="{662DF70C-8302-439F-ADB1-26B3DE29B491}" type="presParOf" srcId="{EA255350-B5CD-4941-B9B7-7082D9022640}" destId="{F584B366-7C4B-41E3-9C26-CE7DC3645AC3}" srcOrd="2" destOrd="0" presId="urn:microsoft.com/office/officeart/2005/8/layout/lProcess3"/>
    <dgm:cxn modelId="{6481B96E-EC8E-4853-9828-6EB5FF92566D}" type="presParOf" srcId="{8CD517BB-A765-4A02-9D44-1401EDE744E3}" destId="{1AFCD68B-3CB5-4D26-947E-63EBA2FC6AEA}" srcOrd="3" destOrd="0" presId="urn:microsoft.com/office/officeart/2005/8/layout/lProcess3"/>
    <dgm:cxn modelId="{0C476FB6-530B-44F5-ACB0-019BA49C17B7}" type="presParOf" srcId="{8CD517BB-A765-4A02-9D44-1401EDE744E3}" destId="{038A94AF-4C97-4E44-8C3E-8655DBED41F6}" srcOrd="4" destOrd="0" presId="urn:microsoft.com/office/officeart/2005/8/layout/lProcess3"/>
    <dgm:cxn modelId="{9CF7BB11-1DB6-42C0-A77A-87035AB0F885}" type="presParOf" srcId="{038A94AF-4C97-4E44-8C3E-8655DBED41F6}" destId="{CB969702-D395-4909-A66A-C7C515207B26}" srcOrd="0" destOrd="0" presId="urn:microsoft.com/office/officeart/2005/8/layout/lProcess3"/>
    <dgm:cxn modelId="{4EA7251A-1EBA-489E-ACAD-28954D57BA2B}" type="presParOf" srcId="{038A94AF-4C97-4E44-8C3E-8655DBED41F6}" destId="{B3C67094-0C8F-4BAD-935A-D47AE587BA1B}" srcOrd="1" destOrd="0" presId="urn:microsoft.com/office/officeart/2005/8/layout/lProcess3"/>
    <dgm:cxn modelId="{B07C4370-F3CE-46BB-95E3-74C59F02E08E}" type="presParOf" srcId="{038A94AF-4C97-4E44-8C3E-8655DBED41F6}" destId="{1CEA6047-444E-4EDF-938E-A0247AF74325}" srcOrd="2" destOrd="0" presId="urn:microsoft.com/office/officeart/2005/8/layout/lProcess3"/>
    <dgm:cxn modelId="{8A1942BE-4BDF-443B-B7B4-B7D252657A09}" type="presParOf" srcId="{8CD517BB-A765-4A02-9D44-1401EDE744E3}" destId="{C044BDCC-34A2-4ADA-A347-A47B7A66E376}" srcOrd="5" destOrd="0" presId="urn:microsoft.com/office/officeart/2005/8/layout/lProcess3"/>
    <dgm:cxn modelId="{64C5924B-5CA5-41A6-8EC1-379AED4B0406}" type="presParOf" srcId="{8CD517BB-A765-4A02-9D44-1401EDE744E3}" destId="{3E15F90F-72AC-49A8-8B62-90ADF4ED676F}" srcOrd="6" destOrd="0" presId="urn:microsoft.com/office/officeart/2005/8/layout/lProcess3"/>
    <dgm:cxn modelId="{313545C0-572E-455C-92A0-916E8EAA0264}" type="presParOf" srcId="{3E15F90F-72AC-49A8-8B62-90ADF4ED676F}" destId="{D802BFDF-38B9-4220-8C1E-0D6AADDD307D}" srcOrd="0" destOrd="0" presId="urn:microsoft.com/office/officeart/2005/8/layout/lProcess3"/>
    <dgm:cxn modelId="{3F1534B1-9E8F-4A2C-B493-7FDE47489434}" type="presParOf" srcId="{3E15F90F-72AC-49A8-8B62-90ADF4ED676F}" destId="{7A82BF11-3089-4BE5-9A85-2EEDC1EA0FAD}" srcOrd="1" destOrd="0" presId="urn:microsoft.com/office/officeart/2005/8/layout/lProcess3"/>
    <dgm:cxn modelId="{320541B6-2454-4740-912F-E2747F96B29C}" type="presParOf" srcId="{3E15F90F-72AC-49A8-8B62-90ADF4ED676F}" destId="{D280D1C5-AA20-492D-8F2C-49B85A2152AB}" srcOrd="2" destOrd="0" presId="urn:microsoft.com/office/officeart/2005/8/layout/lProcess3"/>
    <dgm:cxn modelId="{A1583265-2D8F-4D64-A691-602CB1D44A36}" type="presParOf" srcId="{8CD517BB-A765-4A02-9D44-1401EDE744E3}" destId="{0B1F53C0-877C-4F75-841F-1DF82C618929}" srcOrd="7" destOrd="0" presId="urn:microsoft.com/office/officeart/2005/8/layout/lProcess3"/>
    <dgm:cxn modelId="{459485CB-09FE-4DA7-B660-66CED67BE4D4}" type="presParOf" srcId="{8CD517BB-A765-4A02-9D44-1401EDE744E3}" destId="{63F8C744-2910-43CF-A2A1-8A0671C4D77E}" srcOrd="8" destOrd="0" presId="urn:microsoft.com/office/officeart/2005/8/layout/lProcess3"/>
    <dgm:cxn modelId="{C41E30AD-DC6C-41CB-98B3-E7AB8AA9C878}" type="presParOf" srcId="{63F8C744-2910-43CF-A2A1-8A0671C4D77E}" destId="{1C3C0071-CD69-4717-96C4-9CBAC3C034A3}" srcOrd="0" destOrd="0" presId="urn:microsoft.com/office/officeart/2005/8/layout/lProcess3"/>
    <dgm:cxn modelId="{992DB491-7325-4942-B8BB-EAA3347BD612}" type="presParOf" srcId="{63F8C744-2910-43CF-A2A1-8A0671C4D77E}" destId="{932CAEE4-A1FD-409D-BFDC-73C3C3F19061}" srcOrd="1" destOrd="0" presId="urn:microsoft.com/office/officeart/2005/8/layout/lProcess3"/>
    <dgm:cxn modelId="{AC6A7999-38BA-4EF9-927D-5FC6CF0D53F6}" type="presParOf" srcId="{63F8C744-2910-43CF-A2A1-8A0671C4D77E}" destId="{A540A7AF-C4C7-469C-898E-1FBB0D97E085}" srcOrd="2" destOrd="0" presId="urn:microsoft.com/office/officeart/2005/8/layout/lProcess3"/>
    <dgm:cxn modelId="{EF3199D4-127D-4E00-9F10-DF51677B961C}" type="presParOf" srcId="{8CD517BB-A765-4A02-9D44-1401EDE744E3}" destId="{D3E78622-AD96-489E-AF07-B8BBB414B646}" srcOrd="9" destOrd="0" presId="urn:microsoft.com/office/officeart/2005/8/layout/lProcess3"/>
    <dgm:cxn modelId="{82F8EF6F-EDC6-4180-8E98-1674123A968C}" type="presParOf" srcId="{8CD517BB-A765-4A02-9D44-1401EDE744E3}" destId="{B9291582-0FEA-40F2-9F8F-FD45B98F71D0}" srcOrd="10" destOrd="0" presId="urn:microsoft.com/office/officeart/2005/8/layout/lProcess3"/>
    <dgm:cxn modelId="{BBFCC5D2-64E1-4356-A4CC-E91069B41B7E}" type="presParOf" srcId="{B9291582-0FEA-40F2-9F8F-FD45B98F71D0}" destId="{B46FB811-C784-4805-98CE-03B0FEAB1C14}" srcOrd="0" destOrd="0" presId="urn:microsoft.com/office/officeart/2005/8/layout/lProcess3"/>
    <dgm:cxn modelId="{93447A29-0ED2-44A9-BD80-597B8D294946}" type="presParOf" srcId="{B9291582-0FEA-40F2-9F8F-FD45B98F71D0}" destId="{57ED404C-DC6A-4BEA-A9EE-C6956B611F32}" srcOrd="1" destOrd="0" presId="urn:microsoft.com/office/officeart/2005/8/layout/lProcess3"/>
    <dgm:cxn modelId="{4A1F8B0B-A503-4D00-BC9B-CF1FA0185D9A}" type="presParOf" srcId="{B9291582-0FEA-40F2-9F8F-FD45B98F71D0}" destId="{C471E193-614F-4715-948D-1D401014FE6A}" srcOrd="2" destOrd="0" presId="urn:microsoft.com/office/officeart/2005/8/layout/lProcess3"/>
    <dgm:cxn modelId="{BA7AC39A-95A8-468B-9CC9-2EC8A5E4ECB7}" type="presParOf" srcId="{8CD517BB-A765-4A02-9D44-1401EDE744E3}" destId="{B12A1BCA-25D2-4E37-ADBE-E1EE4727A341}" srcOrd="11" destOrd="0" presId="urn:microsoft.com/office/officeart/2005/8/layout/lProcess3"/>
    <dgm:cxn modelId="{A91303BE-1618-4E82-AB3C-EC7A23906EE2}" type="presParOf" srcId="{8CD517BB-A765-4A02-9D44-1401EDE744E3}" destId="{89AFED8F-29A5-4027-9FA9-4C49E655693B}" srcOrd="12" destOrd="0" presId="urn:microsoft.com/office/officeart/2005/8/layout/lProcess3"/>
    <dgm:cxn modelId="{DAEFBC0A-8D77-488D-A8EB-42834C4A124E}" type="presParOf" srcId="{89AFED8F-29A5-4027-9FA9-4C49E655693B}" destId="{E0B10274-3069-4E79-8F13-28FDA6747CCA}" srcOrd="0" destOrd="0" presId="urn:microsoft.com/office/officeart/2005/8/layout/lProcess3"/>
    <dgm:cxn modelId="{6DD11E2D-9D36-4F01-BD63-062E7429AF76}" type="presParOf" srcId="{89AFED8F-29A5-4027-9FA9-4C49E655693B}" destId="{AC659ADB-995A-4182-8BD5-401DE31CE5C7}" srcOrd="1" destOrd="0" presId="urn:microsoft.com/office/officeart/2005/8/layout/lProcess3"/>
    <dgm:cxn modelId="{8B191146-4815-437F-A951-6D72A6F6C81D}" type="presParOf" srcId="{89AFED8F-29A5-4027-9FA9-4C49E655693B}" destId="{12F1104F-586D-41B8-813B-2EB8EC935EE8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B63E004-E605-4072-8A5B-39AE8AE594A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May want to insert the math slides from</a:t>
            </a:r>
            <a:r>
              <a:rPr lang="en-US" baseline="0" dirty="0" smtClean="0"/>
              <a:t> the teacher update and take copies of the graduation charts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3E004-E605-4072-8A5B-39AE8AE594A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Being strategic and</a:t>
            </a:r>
            <a:r>
              <a:rPr lang="en-US" baseline="0" dirty="0" smtClean="0"/>
              <a:t> measureable this year</a:t>
            </a:r>
          </a:p>
          <a:p>
            <a:r>
              <a:rPr lang="en-US" baseline="0" dirty="0" smtClean="0"/>
              <a:t>What makes a successful TLC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3E004-E605-4072-8A5B-39AE8AE594A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Need to remember Home Base</a:t>
            </a:r>
          </a:p>
          <a:p>
            <a:r>
              <a:rPr lang="en-US" dirty="0" err="1" smtClean="0"/>
              <a:t>SchoolSchool</a:t>
            </a:r>
            <a:r>
              <a:rPr lang="en-US" dirty="0" smtClean="0"/>
              <a:t> Net Overview</a:t>
            </a:r>
          </a:p>
          <a:p>
            <a:r>
              <a:rPr lang="en-US" dirty="0" smtClean="0"/>
              <a:t>o   Reiterate and Discuss that their input will help OCS decide if we should invest in School Net</a:t>
            </a:r>
          </a:p>
          <a:p>
            <a:endParaRPr lang="en-US" dirty="0" smtClean="0"/>
          </a:p>
          <a:p>
            <a:r>
              <a:rPr lang="en-US" dirty="0" smtClean="0"/>
              <a:t>I will need to login to </a:t>
            </a:r>
            <a:r>
              <a:rPr lang="en-US" dirty="0" err="1" smtClean="0"/>
              <a:t>PowerSchool</a:t>
            </a:r>
            <a:r>
              <a:rPr lang="en-US" dirty="0" smtClean="0"/>
              <a:t>-not</a:t>
            </a:r>
            <a:r>
              <a:rPr lang="en-US" baseline="0" dirty="0" smtClean="0"/>
              <a:t> sure if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3E004-E605-4072-8A5B-39AE8AE594A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Home</a:t>
            </a:r>
            <a:r>
              <a:rPr lang="en-US" baseline="0" dirty="0" smtClean="0"/>
              <a:t> Base is </a:t>
            </a:r>
            <a:r>
              <a:rPr lang="en-US" baseline="0" dirty="0" err="1" smtClean="0"/>
              <a:t>PowerSchool</a:t>
            </a:r>
            <a:r>
              <a:rPr lang="en-US" baseline="0" dirty="0" smtClean="0"/>
              <a:t> + True North Logic (Evaluation) + Optional IIS (School Net, Open Class, Test </a:t>
            </a:r>
            <a:r>
              <a:rPr lang="en-US" baseline="0" dirty="0" err="1" smtClean="0"/>
              <a:t>Nav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3E004-E605-4072-8A5B-39AE8AE594A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IIS (Integrated Instructional</a:t>
            </a:r>
            <a:r>
              <a:rPr lang="en-US" baseline="0" dirty="0" smtClean="0"/>
              <a:t> System) </a:t>
            </a:r>
            <a:r>
              <a:rPr lang="en-US" dirty="0" smtClean="0"/>
              <a:t>(Instructional Improvement</a:t>
            </a:r>
            <a:r>
              <a:rPr lang="en-US" baseline="0" dirty="0" smtClean="0"/>
              <a:t> System) </a:t>
            </a:r>
            <a:r>
              <a:rPr lang="en-US" dirty="0" smtClean="0"/>
              <a:t> is an</a:t>
            </a:r>
            <a:r>
              <a:rPr lang="en-US" baseline="0" dirty="0" smtClean="0"/>
              <a:t> opt-in decision which has a cost of $4 per student and we will need the opinions of TLC members, </a:t>
            </a:r>
            <a:r>
              <a:rPr lang="en-US" baseline="0" dirty="0" err="1" smtClean="0"/>
              <a:t>admins</a:t>
            </a:r>
            <a:r>
              <a:rPr lang="en-US" baseline="0" dirty="0" smtClean="0"/>
              <a:t>, district, etc to decide if this is a good decision</a:t>
            </a:r>
          </a:p>
          <a:p>
            <a:r>
              <a:rPr lang="en-US" baseline="0" dirty="0" smtClean="0"/>
              <a:t>So, let’s look at the elements (the middle of this diagram)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3E004-E605-4072-8A5B-39AE8AE594A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Deep Dive as a way to explore standards or units with teachers at your school</a:t>
            </a:r>
          </a:p>
          <a:p>
            <a:r>
              <a:rPr lang="en-US" dirty="0" smtClean="0"/>
              <a:t>May</a:t>
            </a:r>
            <a:r>
              <a:rPr lang="en-US" baseline="0" dirty="0" smtClean="0"/>
              <a:t> want to provide flip books</a:t>
            </a:r>
          </a:p>
          <a:p>
            <a:r>
              <a:rPr lang="en-US" baseline="0" dirty="0" smtClean="0"/>
              <a:t>Reminder of Unpacking Documents</a:t>
            </a:r>
          </a:p>
          <a:p>
            <a:r>
              <a:rPr lang="en-US" dirty="0" smtClean="0"/>
              <a:t>Choose one standard within the SDD and do Deep Dive activity (for their benefit and so they can take it back for their teachers at their school)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3E004-E605-4072-8A5B-39AE8AE594A1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971925"/>
            <a:ext cx="7772400" cy="1362075"/>
          </a:xfrm>
          <a:prstGeom prst="rect">
            <a:avLst/>
          </a:prstGeom>
        </p:spPr>
        <p:txBody>
          <a:bodyPr anchor="t">
            <a:noAutofit/>
          </a:bodyPr>
          <a:lstStyle>
            <a:lvl1pPr algn="r">
              <a:defRPr sz="54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24717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49530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19400" y="7651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19400" y="55197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44036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4403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600200"/>
            <a:ext cx="73152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600200"/>
            <a:ext cx="73152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038725"/>
            <a:ext cx="7772400" cy="1362075"/>
          </a:xfrm>
          <a:prstGeom prst="rect">
            <a:avLst/>
          </a:prstGeo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35385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1600200"/>
            <a:ext cx="3124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600200"/>
            <a:ext cx="32004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5812" y="1535113"/>
            <a:ext cx="34305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55812" y="2174875"/>
            <a:ext cx="34305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62600" y="1535113"/>
            <a:ext cx="35052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62600" y="2174875"/>
            <a:ext cx="350520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7" y="685800"/>
            <a:ext cx="2170113" cy="7493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685800"/>
            <a:ext cx="4724400" cy="54403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7" y="1435100"/>
            <a:ext cx="21701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1600200"/>
            <a:ext cx="7391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accent2">
              <a:lumMod val="75000"/>
            </a:schemeClr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accent2">
              <a:lumMod val="75000"/>
            </a:schemeClr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accent2">
              <a:lumMod val="75000"/>
            </a:schemeClr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accent2">
              <a:lumMod val="75000"/>
            </a:schemeClr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maccss.ncdpi.wikispaces.net/file/view/Math%20I,%20II,%20III%20Brochure.pdf/450355826/Math%20I,%20II,%20III%20Brochure.pdf" TargetMode="External"/><Relationship Id="rId2" Type="http://schemas.openxmlformats.org/officeDocument/2006/relationships/hyperlink" Target="http://maccss.ncdpi.wikispaces.net/High+Schoo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accss.ncdpi.wikispaces.net/Course+Sequence+Option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maccss.ncdpi.wikispaces.net/High+School+FAQ+Documents" TargetMode="External"/><Relationship Id="rId2" Type="http://schemas.openxmlformats.org/officeDocument/2006/relationships/hyperlink" Target="http://maccss.ncdpi.wikispaces.net/Major+Work+of+High+Schoo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accss.ncdpi.wikispaces.net/High+School+Webinars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onslow.powerschool.com/admi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cpublicschools.org/homebase/" TargetMode="Externa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cpublicschools.org/homebase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publicschools.org/homebase/" TargetMode="External"/><Relationship Id="rId2" Type="http://schemas.openxmlformats.org/officeDocument/2006/relationships/hyperlink" Target="http://www.openclass.com/home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publicschools.org/homebase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publicschools.org/homebase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publicschools.org/docs/academicservices/2013/math-options-chart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edc.org/MathProblems/" TargetMode="External"/><Relationship Id="rId2" Type="http://schemas.openxmlformats.org/officeDocument/2006/relationships/hyperlink" Target="http://maccss.ncdpi.wikispaces.ne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atm.org/wp/common-core/" TargetMode="External"/><Relationship Id="rId5" Type="http://schemas.openxmlformats.org/officeDocument/2006/relationships/hyperlink" Target="http://www.ck12.org/" TargetMode="External"/><Relationship Id="rId4" Type="http://schemas.openxmlformats.org/officeDocument/2006/relationships/hyperlink" Target="http://www.learnzillion.com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map.mathshell.org/materials/lessons.php" TargetMode="External"/><Relationship Id="rId2" Type="http://schemas.openxmlformats.org/officeDocument/2006/relationships/hyperlink" Target="http://commoncoretools.me/category/progression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quantiles.com/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90600" y="3886200"/>
            <a:ext cx="7772400" cy="1362075"/>
          </a:xfrm>
        </p:spPr>
        <p:txBody>
          <a:bodyPr/>
          <a:lstStyle/>
          <a:p>
            <a:r>
              <a:rPr lang="en-US" dirty="0" smtClean="0"/>
              <a:t>Teacher Leadership Councils (TLCs)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990600" y="2667000"/>
            <a:ext cx="7772400" cy="1500187"/>
          </a:xfrm>
        </p:spPr>
        <p:txBody>
          <a:bodyPr/>
          <a:lstStyle/>
          <a:p>
            <a:r>
              <a:rPr lang="en-US" dirty="0" smtClean="0"/>
              <a:t>Onslow County Schools </a:t>
            </a:r>
          </a:p>
          <a:p>
            <a:r>
              <a:rPr lang="en-US" dirty="0" smtClean="0"/>
              <a:t>Secondary Math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5"/>
          <p:cNvSpPr>
            <a:spLocks noGrp="1"/>
          </p:cNvSpPr>
          <p:nvPr>
            <p:ph type="dt" sz="quarter" idx="4294967295"/>
          </p:nvPr>
        </p:nvSpPr>
        <p:spPr>
          <a:xfrm>
            <a:off x="1905000" y="6415088"/>
            <a:ext cx="1593850" cy="441325"/>
          </a:xfrm>
          <a:prstGeom prst="rect">
            <a:avLst/>
          </a:prstGeom>
        </p:spPr>
        <p:txBody>
          <a:bodyPr/>
          <a:lstStyle/>
          <a:p>
            <a:fld id="{B98BA29C-CF0D-4C23-BCA6-759604FB0C49}" type="datetime1">
              <a:rPr lang="en-US"/>
              <a:pPr/>
              <a:t>10/24/2013</a:t>
            </a:fld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609600"/>
            <a:ext cx="6324600" cy="68580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dirty="0" smtClean="0"/>
              <a:t>Math III (2301)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0" y="1600200"/>
            <a:ext cx="6705600" cy="4191000"/>
          </a:xfrm>
          <a:noFill/>
          <a:ln/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Who?</a:t>
            </a:r>
            <a:br>
              <a:rPr lang="en-US" dirty="0" smtClean="0"/>
            </a:br>
            <a:r>
              <a:rPr lang="en-US" dirty="0" smtClean="0"/>
              <a:t>Students completing a math sequence where they have taken Math I and Math II</a:t>
            </a:r>
          </a:p>
          <a:p>
            <a:r>
              <a:rPr lang="en-US" i="1" dirty="0" smtClean="0"/>
              <a:t>Note: </a:t>
            </a:r>
            <a:br>
              <a:rPr lang="en-US" i="1" dirty="0" smtClean="0"/>
            </a:br>
            <a:r>
              <a:rPr lang="en-US" i="1" dirty="0" smtClean="0"/>
              <a:t>Math III will likely not be needed this school year.  This year’s students would be completing the existing sequence based on the current Standard Division Documents (SDDs).</a:t>
            </a:r>
            <a:r>
              <a:rPr lang="en-US" i="1" dirty="0"/>
              <a:t/>
            </a:r>
            <a:br>
              <a:rPr lang="en-US" i="1" dirty="0"/>
            </a:br>
            <a:r>
              <a:rPr lang="en-US" i="1" dirty="0" smtClean="0"/>
              <a:t>A revised SDD will be prepared this week for Math III.</a:t>
            </a:r>
          </a:p>
          <a:p>
            <a:r>
              <a:rPr lang="en-US" dirty="0" smtClean="0"/>
              <a:t>Assessment</a:t>
            </a:r>
            <a:br>
              <a:rPr lang="en-US" dirty="0" smtClean="0"/>
            </a:br>
            <a:r>
              <a:rPr lang="en-US" dirty="0" smtClean="0"/>
              <a:t>2013-2014  North Carolina Final Exam</a:t>
            </a:r>
            <a:br>
              <a:rPr lang="en-US" dirty="0" smtClean="0"/>
            </a:br>
            <a:r>
              <a:rPr lang="en-US" dirty="0" smtClean="0"/>
              <a:t>2014 </a:t>
            </a:r>
            <a:r>
              <a:rPr lang="en-US" dirty="0" smtClean="0">
                <a:sym typeface="Wingdings" pitchFamily="2" charset="2"/>
              </a:rPr>
              <a:t>       </a:t>
            </a:r>
            <a:r>
              <a:rPr lang="en-US" dirty="0" smtClean="0"/>
              <a:t>Smarter Balanced?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 autoUpdateAnimBg="0"/>
      <p:bldP spid="6147" grpId="0" build="p" autoUpdateAnimBg="0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5"/>
          <p:cNvSpPr>
            <a:spLocks noGrp="1"/>
          </p:cNvSpPr>
          <p:nvPr>
            <p:ph type="dt" sz="quarter" idx="4294967295"/>
          </p:nvPr>
        </p:nvSpPr>
        <p:spPr>
          <a:xfrm>
            <a:off x="1905000" y="6415088"/>
            <a:ext cx="1593850" cy="441325"/>
          </a:xfrm>
          <a:prstGeom prst="rect">
            <a:avLst/>
          </a:prstGeom>
        </p:spPr>
        <p:txBody>
          <a:bodyPr/>
          <a:lstStyle/>
          <a:p>
            <a:fld id="{B98BA29C-CF0D-4C23-BCA6-759604FB0C49}" type="datetime1">
              <a:rPr lang="en-US"/>
              <a:pPr/>
              <a:t>10/24/2013</a:t>
            </a:fld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609600"/>
            <a:ext cx="7543800" cy="68580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dirty="0" smtClean="0"/>
              <a:t>Common Core Algebra II (2300)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2057400"/>
            <a:ext cx="6477000" cy="4191000"/>
          </a:xfrm>
          <a:noFill/>
          <a:ln/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Who?</a:t>
            </a:r>
            <a:br>
              <a:rPr lang="en-US" dirty="0" smtClean="0"/>
            </a:br>
            <a:r>
              <a:rPr lang="en-US" dirty="0" smtClean="0"/>
              <a:t>Students who have completed Common Core Geometry (2200) or previous Geometry course.  </a:t>
            </a:r>
          </a:p>
          <a:p>
            <a:r>
              <a:rPr lang="en-US" i="1" dirty="0" smtClean="0"/>
              <a:t>Note: </a:t>
            </a:r>
            <a:br>
              <a:rPr lang="en-US" i="1" dirty="0" smtClean="0"/>
            </a:br>
            <a:r>
              <a:rPr lang="en-US" i="1" dirty="0" smtClean="0"/>
              <a:t>Common Core Algebra II follows the existing sequence based on the current Standard Division Documents (SDDs).</a:t>
            </a:r>
            <a:br>
              <a:rPr lang="en-US" i="1" dirty="0" smtClean="0"/>
            </a:br>
            <a:r>
              <a:rPr lang="en-US" i="1" dirty="0" smtClean="0"/>
              <a:t>*This course is only available this year. </a:t>
            </a:r>
            <a:r>
              <a:rPr lang="en-US" i="1" dirty="0"/>
              <a:t> </a:t>
            </a:r>
            <a:r>
              <a:rPr lang="en-US" i="1" dirty="0" smtClean="0"/>
              <a:t>A student in CC Algebra II will need to complete the sequence this school year (or they will have to be enrolled in a Math III course next year).</a:t>
            </a:r>
          </a:p>
          <a:p>
            <a:r>
              <a:rPr lang="en-US" dirty="0" smtClean="0"/>
              <a:t>Assessment</a:t>
            </a:r>
            <a:br>
              <a:rPr lang="en-US" dirty="0" smtClean="0"/>
            </a:br>
            <a:r>
              <a:rPr lang="en-US" dirty="0" smtClean="0"/>
              <a:t>NC Final Exam for Common Core Algebra II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 autoUpdateAnimBg="0"/>
      <p:bldP spid="6147" grpId="0" build="p" autoUpdateAnimBg="0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5"/>
          <p:cNvSpPr>
            <a:spLocks noGrp="1"/>
          </p:cNvSpPr>
          <p:nvPr>
            <p:ph type="dt" sz="quarter" idx="4294967295"/>
          </p:nvPr>
        </p:nvSpPr>
        <p:spPr>
          <a:xfrm>
            <a:off x="1905000" y="6415088"/>
            <a:ext cx="1593850" cy="441325"/>
          </a:xfrm>
          <a:prstGeom prst="rect">
            <a:avLst/>
          </a:prstGeom>
        </p:spPr>
        <p:txBody>
          <a:bodyPr/>
          <a:lstStyle/>
          <a:p>
            <a:fld id="{F016D2D7-E49A-4ABF-A3D7-0B1E85B0D1E1}" type="datetime1">
              <a:rPr lang="en-US"/>
              <a:pPr/>
              <a:t>10/24/2013</a:t>
            </a:fld>
            <a:endParaRPr 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References/Resources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1612" y="1754188"/>
            <a:ext cx="5868987" cy="4186237"/>
          </a:xfrm>
          <a:noFill/>
          <a:ln/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NC DPI Math </a:t>
            </a:r>
            <a:r>
              <a:rPr lang="en-US" dirty="0" err="1" smtClean="0"/>
              <a:t>WikiSpace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http://maccss.ncdpi.wikispaces.net/High+School</a:t>
            </a:r>
            <a:endParaRPr lang="en-US" dirty="0" smtClean="0"/>
          </a:p>
          <a:p>
            <a:r>
              <a:rPr lang="en-US" dirty="0" smtClean="0"/>
              <a:t>Math I, II, III Brochure</a:t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http://maccss.ncdpi.wikispaces.net/file/view/Math%20I%2C%20II%2C%20III%20Brochure.pdf/450355826/Math%20I%2C%20II%2C%20III%20Brochure.pdf</a:t>
            </a:r>
            <a:endParaRPr lang="en-US" dirty="0" smtClean="0"/>
          </a:p>
          <a:p>
            <a:r>
              <a:rPr lang="en-US" dirty="0" smtClean="0"/>
              <a:t>Math I, II, III Sequence (Quick View)</a:t>
            </a:r>
            <a:br>
              <a:rPr lang="en-US" dirty="0" smtClean="0"/>
            </a:br>
            <a:r>
              <a:rPr lang="en-US" dirty="0" smtClean="0">
                <a:hlinkClick r:id="rId4"/>
              </a:rPr>
              <a:t>http://maccss.ncdpi.wikispaces.net/Course+Sequence+Options</a:t>
            </a:r>
            <a:r>
              <a:rPr lang="en-US" dirty="0" smtClean="0"/>
              <a:t> </a:t>
            </a:r>
          </a:p>
          <a:p>
            <a:pPr>
              <a:buFontTx/>
              <a:buNone/>
            </a:pPr>
            <a:endParaRPr lang="en-US" dirty="0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 autoUpdateAnimBg="0"/>
      <p:bldP spid="7171" grpId="0" build="p" autoUpdateAnimBg="0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5"/>
          <p:cNvSpPr>
            <a:spLocks noGrp="1"/>
          </p:cNvSpPr>
          <p:nvPr>
            <p:ph type="dt" sz="quarter" idx="4294967295"/>
          </p:nvPr>
        </p:nvSpPr>
        <p:spPr>
          <a:xfrm>
            <a:off x="1905000" y="6415088"/>
            <a:ext cx="1593850" cy="441325"/>
          </a:xfrm>
          <a:prstGeom prst="rect">
            <a:avLst/>
          </a:prstGeom>
        </p:spPr>
        <p:txBody>
          <a:bodyPr/>
          <a:lstStyle/>
          <a:p>
            <a:fld id="{F016D2D7-E49A-4ABF-A3D7-0B1E85B0D1E1}" type="datetime1">
              <a:rPr lang="en-US"/>
              <a:pPr/>
              <a:t>10/24/2013</a:t>
            </a:fld>
            <a:endParaRPr 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References/Resources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1613" y="1754188"/>
            <a:ext cx="5484812" cy="4186237"/>
          </a:xfrm>
          <a:noFill/>
          <a:ln/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Major Work of Math I, II, III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http://maccss.ncdpi.wikispaces.net/Major+Work+of+High+School</a:t>
            </a:r>
            <a:endParaRPr lang="en-US" dirty="0" smtClean="0"/>
          </a:p>
          <a:p>
            <a:r>
              <a:rPr lang="en-US" dirty="0" smtClean="0"/>
              <a:t>FAQs High School Math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hlinkClick r:id="rId3"/>
              </a:rPr>
              <a:t>http://maccss.ncdpi.wikispaces.net/High+School+FAQ+Documents</a:t>
            </a:r>
            <a:endParaRPr lang="en-US" dirty="0" smtClean="0"/>
          </a:p>
          <a:p>
            <a:r>
              <a:rPr lang="en-US" dirty="0" smtClean="0"/>
              <a:t>High School Math Webinar</a:t>
            </a:r>
            <a:br>
              <a:rPr lang="en-US" dirty="0" smtClean="0"/>
            </a:br>
            <a:r>
              <a:rPr lang="en-US" dirty="0" smtClean="0">
                <a:hlinkClick r:id="rId4"/>
              </a:rPr>
              <a:t>http://maccss.ncdpi.wikispaces.net/High+School+Webinars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 autoUpdateAnimBg="0"/>
      <p:bldP spid="7171" grpId="0" build="p" autoUpdateAnimBg="0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5"/>
          <p:cNvSpPr>
            <a:spLocks noGrp="1"/>
          </p:cNvSpPr>
          <p:nvPr>
            <p:ph type="dt" sz="quarter" idx="4294967295"/>
          </p:nvPr>
        </p:nvSpPr>
        <p:spPr>
          <a:xfrm>
            <a:off x="1905000" y="6415088"/>
            <a:ext cx="1593850" cy="441325"/>
          </a:xfrm>
          <a:prstGeom prst="rect">
            <a:avLst/>
          </a:prstGeom>
        </p:spPr>
        <p:txBody>
          <a:bodyPr/>
          <a:lstStyle/>
          <a:p>
            <a:fld id="{B98BA29C-CF0D-4C23-BCA6-759604FB0C49}" type="datetime1">
              <a:rPr lang="en-US"/>
              <a:pPr/>
              <a:t>10/24/2013</a:t>
            </a:fld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85800"/>
            <a:ext cx="6324600" cy="68580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dirty="0" smtClean="0"/>
              <a:t>Notes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981200"/>
            <a:ext cx="6324599" cy="4191000"/>
          </a:xfrm>
          <a:noFill/>
          <a:ln/>
        </p:spPr>
        <p:txBody>
          <a:bodyPr/>
          <a:lstStyle/>
          <a:p>
            <a:r>
              <a:rPr lang="en-US" sz="2000" dirty="0" smtClean="0"/>
              <a:t>All students in a first math course this year need to enrolled in Math I (2103)</a:t>
            </a:r>
          </a:p>
          <a:p>
            <a:pPr lvl="1"/>
            <a:r>
              <a:rPr lang="en-US" sz="1800" dirty="0" smtClean="0"/>
              <a:t>The SDD for this course is correct, with one additional standard to be added (G-GPE.6)</a:t>
            </a:r>
          </a:p>
          <a:p>
            <a:r>
              <a:rPr lang="en-US" sz="2000" dirty="0" smtClean="0"/>
              <a:t>Math III will most likely not need to be offered until 2014-15 </a:t>
            </a:r>
            <a:r>
              <a:rPr lang="en-US" sz="1600" dirty="0" smtClean="0"/>
              <a:t>(unless a school switches to Math II first semester and doubles up those kids to Math III second semester)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Common Core Geometry and Algebra II (the course based on our current SDDs) will not be available after this year (2013-14).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 autoUpdateAnimBg="0"/>
      <p:bldP spid="6147" grpId="0" build="p" autoUpdateAnimBg="0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Standard Division Documents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057400" y="990600"/>
          <a:ext cx="68580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Goals for 2013-14</a:t>
            </a:r>
            <a:endParaRPr lang="en-US" dirty="0"/>
          </a:p>
        </p:txBody>
      </p:sp>
      <p:pic>
        <p:nvPicPr>
          <p:cNvPr id="10" name="Content Placeholder 9" descr="smart goals 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19400" y="1453201"/>
            <a:ext cx="6096000" cy="48952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&amp; School Net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33600" y="1600200"/>
            <a:ext cx="67818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Log In to Home Base</a:t>
            </a:r>
          </a:p>
          <a:p>
            <a:pPr>
              <a:buNone/>
            </a:pPr>
            <a:r>
              <a:rPr lang="en-US" sz="2800" dirty="0" smtClean="0"/>
              <a:t>(</a:t>
            </a:r>
            <a:r>
              <a:rPr lang="en-US" sz="2800" dirty="0" smtClean="0">
                <a:hlinkClick r:id="rId3"/>
              </a:rPr>
              <a:t>https://onslow.powerschool.com/admin</a:t>
            </a:r>
            <a:r>
              <a:rPr lang="en-US" sz="2800" dirty="0" smtClean="0"/>
              <a:t>) 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Options </a:t>
            </a:r>
          </a:p>
          <a:p>
            <a:pPr lvl="1"/>
            <a:r>
              <a:rPr lang="en-US" dirty="0" smtClean="0"/>
              <a:t>TLC Feedback and Choice</a:t>
            </a:r>
            <a:endParaRPr lang="en-US" dirty="0"/>
          </a:p>
        </p:txBody>
      </p:sp>
      <p:pic>
        <p:nvPicPr>
          <p:cNvPr id="29698" name="Picture 2" descr="http://www.hakomicoaching.com/fork-in-the-roa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3733799"/>
            <a:ext cx="3124200" cy="3124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76400"/>
            <a:ext cx="914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AutoShape 4" descr="data:image/jpeg;base64,/9j/4AAQSkZJRgABAQAAAQABAAD/2wCEAAkGBxMTEhUUExQWFRQWFRUaGBQWFRYUGBcVFRcWFhccGRcYHCggGhslGxUXITEhJSksLi4uFx8zODMsNygtLiwBCgoKDg0OGxAQGywkICQsLS0sNC8sNCwsLCwsLCwsLCwsLCwsLCwsLCwsLCwsLCwsLCwsLCwsLCwsLCwsLCwsLP/AABEIAPgAzAMBEQACEQEDEQH/xAAbAAEAAwADAQAAAAAAAAAAAAAABAUGAgMHAf/EAEQQAAEDAQUDBwgIBAYDAAAAAAEAAgMRBAUGITESUXETQWGBkbHBIjJCUnOSodEHFDM0YnKCshYjQ+EkU6LC0vAVY4P/xAAaAQEAAgMBAAAAAAAAAAAAAAAABAUCAwYB/8QANxEAAgEDAQUECQQDAAMBAAAAAAECAwQRBRIhMUFREzJhcRQigZGhscHR8BUzNOFCUnIjYvFT/9oADAMBAAIRAxEAPwD3FAEAQBAEAQBAEAQBAEAQHVaLSyMVe4NG8mi11KsKazNpIzhTlN4isnCyW2OQVY8O4HMcRqF5Sr06qzCSZ7UozpvE1gkLaawgCAIAgCAIAgCAIAgCAIAgCAIAgCAIAgCAICvt98wxec6p9VuZ/t1qJXvqNHvPf0W9kmjaVavdW4ztuxVI7KMBg3nynfIKnr6vUluprHxZaUdMhHfN5+RRTTOeaucXHeSSqqc5TeZPL8SxjCMFiKwcY5C01aSDvBoe0LyMnF5i8M9cVJYaLuwYnlZk+kg6cndvOrOhq1aG6frL4lfW02nPfHc/gaOwX7DLkHbLvVdl2HQq4oahQrbk8PoyrrWVWnvayvAs1OIgQBAEAQBAEAQBAEAQBAEAQBAEAQHGSQNFXEAbyaBYykorMng9jFyeEijt+KImZMBkO8ZN7efqVZX1alDdD1n8PeWFHTak989y+Jnbffs0uRdst9VuXadSqevqFerubwuiLSjZUafBZfiVigksL0BAEAQBeAn2G+JovNdUeq7Mf26lLoXtaj3Xu6PeiNWtKVXvLf1Ro7BiqN2UgLDvGbfmFcUNXpy3VFj5FXW0ycd8Hn5l7BO14q1wcN4NVawqRmsxeUV04Sg8SWDsWZiEAQBAEAQBAEAQBAEAQEW23jFEPLeB0ansGa0VrmlRWZyx8/cbqVvUq9xGdt+LDpE2n4neDVT19Yb3Ul7X9izo6WuNR+xfcz9rtkkhq9xdxOQ4DQKpq16lV5m2yzp0oU1iCwdC1GwIAgCAIAgCAIAgCA7bPaXsNWOLT0GnbvWdOrOm8weDCdOM1iSyX9gxW8ZSt2h6zcj2aH4K2oaxOO6qs+K4lbW0yL303g0VhvWKXzHivqnI9hVxQvKNbuP2cyrq21Wl3kTVJNAQBAEAQBAEB8JTgCpt+IoY8gdt25uY6zoq+vqdCluT2n4fcm0bCrU3tYXiZy34kmkyaeTb+HX3vkqavqlapuj6q8OPvLSjp9KG9734/Yp3OJNTmd5Vc3l5ZOSxuRY3LdDp3Gh2WDV3gOlTLOzlcy3bkuLI11dRoLq3wNJ/CkFKVfXftDupRXP6PQxjL95VfqdbPIzl9XO6AjPaYdHdO49Kp7yylbPqnwf3LS1u4110aKxQiWEAQBAEAQBAEAQBAEAQFtYcQzR5V227nZ9h1U+hqVeluzleP3IVawo1N+MPwNFYMTQvydWM/i0975q4oarRqbpeq/Hh7yrradVhvjvXh9i6a4EVBqN4zVkmmsogtNPDPq9PAgCAIDN3lctplcdqZuzU0bmABzZAZ5KmuLG5rSe1NY5ItaF3b0ksQeSovHD0kMZe5zSBTIVrmaKuuNNqUKbm2mTaF/CtPYSZTqvJwQG7wowCzNpzlxPGtO4BdTpcUrZY55Od1Ft13nwLhWJBKzEkQdZpOgAjiCCoWowUraXhv9xLsZbNeJ5+uSOlCA7IYXPOy1pcdwFVlCEpvZissxlOMFmTwi1hwxaCKkNb0F2fwqp8NKuJLLSXmyFLUaCfN+w+T4atDRXZDvyuz7DReT0u4is4T8n/APD2GoUJPGceZUyMLSQ4EEagihUCUXF4awyapKSyjivD0IAgCAIAgCAsbpud8+1slo2aa1567uCmWllO5TcWlgi3N3GhjaXEurFcNpiNWTNHRmQeoiisqOnXVF5hUS+XuIFW9t6q9eDZpwrwqD6gCAIAgK7ETK2aX8tewg+Ch6hHNtPy+W8lWTxXj5nnq5E6YIDbYOkrAR6r3DtofFdLpEs0MdG/uUGpxxWz1Req1K46LbFtRvbva4doWutDbpyj1TNlKWzNS6M8zC4hHWEq7bC6aQMb1ncOcqRb28q9RQj/APEaa9aNGG1I3932BkLdlg4k6k9JXWW9tToR2YL7s5utXnWltSJS3mkICvva6mTtoRRw0eNR8wol3ZwuI4fHkyTbXU6Mt3DoYG1Wd0byxwo5pz+Y6FydWnKlNwlxR0lOpGpFSjwZ1LAzCAIAgCAIDY4KZ/Ked7+5o+a6LRo4pSfj9EUeqv8A8kV4fU0SuCrCAIAgCAICNeTNqKQb2O7itNxHapSXgzbQeKkX4o81C4o6sL0GpwRNnIzg7wPgrzRZ75w8n9Co1WHdl7DVK+KYIDza9LPyc0jNzjTgcx8CuLuafZ1pQ6M6q3nt0oy8DVYOsobEX87yfdbkPjVX2kUVGk582/gin1OrtVNjp9S/VsVoQBAEBlsa2UeRINa7J+JHiqLWaS9WovL6lxpVXvU/aZVURcBAEAQBAEBucIspZwd7nH408F1GkxxbrxbOe1J5r+xF0rIgBAEAQBAEBxkbUEbwR2rySymj2Lw8nl1FwuMbjrwvQWuGbTsWhu51Wnr0+ICnabV7O4j47iHf09ug/Deb5dYc2EBj8Z2SkjZBo4UPFunw7lzusUcVFUXPd7UXml1cwcHyLzDTgbNHTce2pVpprTto4/N5XXyaryLRTiIEAQBAUOM3fyB0yDucqrWGuwS8V8mWWlr/AMz8vsYpc0XwQBAEAQBAeg4cZSzR8Ce0krrdOWLaHkc1fPNeRZKaRAgCAIAgCAIDzO3MpI8bnu7yuJrrFWS8X8zrKTzTi/BHQtZsPrXEEEag1HEIm08o8aTWGel2C0iSNrx6Qr18/wAV2tCqqtNTXM5StTdObg+R3raayFfFh5aJzOfVv5hp8utRry37ek4c+XmSLat2NRS9/kUmD7Zs7UDsnAkgHfo4ccq9qrNIr7O1Rlxzu+qJ+pUc4qx4fmDUK8KgIAgCAxmL7cHyCNpqGa/mPyHeub1a4U6iprhH5/0X2m0HCDm+fyM+qksggCAIAgC8B6TdbNmGMbmN7gu0to7NGC8EcrcPNWT8WSlvNIQBAEAQBAEB53frKWiUfjJ7c/FcffLFxNeJ1Fo80I+RAUUkBAajBtv1hP5m/wC4eParzR7jGaL819So1Ohwqryf0NWr4pggM3iO6HbXLw1Dxm4DXL0h0ql1GyltdvS4rjj5otbK6jjsanDl9jtujErHgNlIY/f6LuvmWy01SFRYq7n8H9jC506cHmnvXxL5jgRUEEbxmrVNNZRXNNbmcZJA0VcQBvJovJSjFZk8CMXJ4SM3fWJhQshNSci/mH5d56VTXmqxS2aPHr9i1tdOedqr7vuZQlUBdHxAEAQBAEAovOIPUIm0aBuAHYF3MViKRyMnltnNZGIQBAEAQBAEBgsUspaX9IafgB4LlNUji5l44Oj095oL2lSoBNCA7IJixwc00LTUFZQnKElKPFGM4qcXF8Geh3Vb2zRh419Ibnc4XYWtxGvTU17fBnMXFB0ZuL9hMUg0BAU95YdilJcKsceduh4hV1xplGs9pbn4fYnUL+rSWHvRVfwrK0+RKB7zT8FA/SK0H6k/mvkTP1OlJevH5M6Z8LTnPbY49LneIWqekXD35T9r+xshqVFbsNewgWm5J2axkje3yu7NRalhcU97j7t/yJELyjPhL37ivIpqojWNzJXE+IAgCAIAgO2yMq9g3uaO0hZ0o7VSK8V8zCo8Qb8GenLtzkggCAIAgCAIAgMVjNlJ2nfGPgXLmtYjiun1X1ZfaW80WvEoVVFkEAQE66bzdA/aGYPnN3j5qTa3U7ee0uHNdSPc28a8cPjyN7YrYyVoew1B7QdxHMV1lGtCtDbg9xzdWlKlLZkiQtprCAIAgCAiW67YpR5bAT62jh1hR61rSrL119/ebqVxUpP1X9jJ3vh18VXM8tn+pvEc/EKgu9MnR9aG+PxRdW1/Cr6stz+DKNVhYBAEAQE65GVtEQ/GPhn4KTZLNxBeJHunijJ+B6KuxOXCAIAgCAIAgCAyWN2eVGehwrwIPiVz+tR9aEvMutKfqyXkZlUpbBAEAQFvha07FoaK5Pq0jp1Hx71YaZV2LhLk932IWoU9qi303m8XVHOBAEAQBAEAQGXxJcOssQ6XMHPvIG/oVHqOncatJea+qLexvuFOp7GZRUJchAEBa4XZW0s6No/6Sp2mxzcx9vyId+8W8vZ8zfLrDmwgCAIAgCAIAgM1jZnkRn8RHaK+CpdaXqQfj9C10p+vJeBkVz5dhAEAQHZZpdh7XD0XA9hqsqc9ial0aZjOO1Fx6o9Oa6oBHOu3TysnJNYeBVenh9QFNfF9cm7kom7cp5tQ3jvPQq28vnTl2VJZm/gT7az212lR4j8yA+7JnUdPauTJ9EGlOxwCiO0rz9avW2fD8aJCuaMfVo0tr88mI7tnb5UFq5SnMTXvJC9jaXEPWo1tr882HcUJbqtLH57CTYsQ0dydpbyb/W5jx3cdFuo6k1Ls7hbL+H58DVVsMx26D2kXzXAioNQecK1TTWUVzTW5mIxRdfJP22jyH/B3OOvVczqdp2M9uPdfwZf2Fz2sNmXFfIpFWFgEBe4OZWcncw/EhWmkRzXb6L7FdqbxRx4m2XTFAEAQBAEAQBAEBRYxZWAHc9p+BHiqvV45t89Gvt9Sx0x4rY6pmJXMl+EAQBAc4onONGguJ5gKlexhKb2YrLMZSUVmTwaOG57Y8APk2GgAAFx0GmTVcwsr2okpTwvP7FXK7tYN7Mcvy+5z/hJ3+d/pPzWf6NL/APT4f2Y/qkf9Pj/R1y2C12cbTJC9o1AJOXS0+Cwlb3lqtqEspfnB/QyjXtbh7Mo4f5zJVyWJ7IjMG7c8uhdoA7OpO7nPUFvsqE4Uu2SzOXDPLPX5v3Gq6rRnU7LOIR4/0cxhnbO1PK57jrSgHVWuSy/SlUe3Wm2zH9R2Fs0opIlRYdhaas22u9YPIK3w0yhB5hlPqmzTK/qyWJYa8iZbLvZK3ZkG1T0jTaHSCNFJq21OtHZqLPjzNFOvOlLahu+RSm7LTZ87O/bZ/lu+WnZRVbtLm130JbS6P8+WCw9Jt7jdWWH1RHvC+2yRuinjcx9MjTIOGmtCFquNQjUpulWg4v6/M2UbOVOoqlKSa+hmVSFsfSF6DSYIZ5ch3NaO0n5K50WPrzfgvqVWqv1YrxZrl0JSBAEAQBAEAQBAVWJ2Vsz+ih7CFA1KObaRMsHivExNhsb5X7DKVoTmaCgXM0aE609iHE6CrVjSjtS4Fl/C9o3M97+ym/pNz4e/+iJ+pUPH3HfHhKU6vYO0+C2x0aq+MkjW9UpLgmTrLhJg895d0AbI8SpVLRoLvyb+BHqapN9xY+Je2SxxxijGho6NTxOpVpSoU6SxBYK6pVnUeZvJ3raawgCA+AID6gCAIAgOEsTXCjgD0EA96xlCMuKyZRk48HgqZ7Ps5tsjXHeCynxFfgoE6exvjQTfs/PgTYT2tzqte/8APiZ+/wDl30fJEI2tyFKc/MT1Knv/AEieJ1IbKW4srPsYZjCeW95Z4IZ5Mh3uaOwE+KnaLH1ZvxRE1V+tFeZpldlSEAQBAEAQBAEBFvNjTE8PqG7J2iNaDM0Wi5jGVGSnww84M4VXSkprkZq77wscBLmCUupTMDSvUFTW9ezt3tQ2mxX1SVZYlw8ETXYui5mP69keKkvWKXKL+H3InpEeh1Pxe3miPW4fJYPWY8oP3nnpK6HU/F7uaIdbj8lg9Ylyh8TH0l9Dpfi2XmYwcdo+IWuWsVeUV8X9jz0iXQ6n4qnOgYODT4la3q1w+nu/s89ImdT8S2g+kBwaPFYPU7h817jzt5lvZMVsDGh7Xl9PKIDaE9qn0tWgoJTTzz4fc2xuFjedv8WQ+rJ2N/5LZ+r0ej+H3PfSIlNPiWcucWuo2poC1uQ5qqunqddybi93LcaXXlncfRii0fg93+6fqtx4e7+z30iZ2txbNzsj7HD/AHLYtXrc0vj9z30iXQ7W4vfzxtp0OK2LWJ84L3nvpL6Ha3F++Lsd/ZZrWVzh8T30nwO1mLo+eN44Fp8Qs1rFPnF/Ay9JXQ42vEFmmYWSNkDTTmFcj0FY1dQtq8HConj86M20b3spbUeJY4dZEIiYdrZLj52tch2KZp8aSpt0s4b5kirdO4ak/ItVONQQBAEAQBAEAQES9/sJfZv/AGlR7v8AYn/y/kYVO6zzdcgVwQBAEAQBAEAQH1wpkcjuRprcwfEAQBAEAQBAEBt8H/d/1u8F0ulfx/aydb9wvFZG4IAgCAIAgCAICJe/2Evs3/tKj3f7E/8Al/Iwqd1nm65Arj0K5mN+rxEgfZt5huXV2aj6PBtcl8iwppbCOux3pZpnbDaEnmLKV7QsaV3bVpbEePkeRqQk8Io8V3SyOkkY2QTQtGgOoI3aFVup2kKeKkFhPczRXpqO9F9cjG/V4yQPMHMFaWcY+jwbXIkU0thEUYisvT7i0fqVr+Iw7amZq/rUySYuj82jRpTMa5KmvasKtXahwwiNVkpSyjsw3YOVmFfNZ5TvAdvcs9Pt+2rLPBb39D2jDakTsYWDZeJQMnZO/MND1gfBSdWt9mSqrnx8zZcQw9oqbmH8+L84UCz/AH4eZpp95G5vG1RQtDnjImmTQczU+C6avVpUI7U1u8idOUYrLOiB1mtTTRrXU1BbRwr8QtcHbXcXhJ+zejFbFREW6ohBM6zuoWu8uMkCtNCOOS0WsVQquhLg98fqjGC2ZbD9hVYvsGxIJGijX5GnM4fMdyg6rb7E1UjwfzNVeGHlF3dVlbBZgXgV2dt1QNTnTuCsralG3t8z6ZZuhFQhvMTaZi97nnVxJpuXN1JupNyfMhN5eTZYP+7/AK3eC6LSv4/tZNt+4XisjcEAQBAEAQBAEBEvf7CX2b/2lR7v9if/AC/kYVO6zzdcgVx6Jc4rZoxvjb3LrbRZtoL/ANV8ixp9xFXdGGjFIHueDs1oADrpqVCtdMdKopylnBqp0NmWWzqxnbW0bEDV1dp3QKGneter144VJceLMbiS7pcXH92jrpsBWFl/Hh5G6n3EQ/q9g/8AT7w+aj9nYf8Ar7zHZpeBl78bGJnCKmxRtNk1Ggr8VS3ipqs+zxjdwItTG16pqrngFmsxe/I023eA7gry0pq1t9qXm/sSqa2IZZ3tLbXZt2233Xj5FbE43lt5r3P+mZbqkDH3VGW2mNpFCJACOkFc/axcbmMXxTIcFiaRpMZ/YN9oO5yuNX/ZXn9GSbjulTg0nlzu2DXtFFB0lvtn5Gm37xNxhKWPhe3JzdojqopOqzcJ05x4rJsuHhpouojHaYmOIqCWupuc06doorCPZ3VKMnw3P2o3LE4plNjK30AhB1o53DmHbn1Kv1a4wlSXm/oabif+Jk1REQ2+D/u/63eC6XSv4/tZOt+4XisjcEAQBAEAQBAEBEvf7CX2b/2lR7v9if8Ay/kYVO6zzdcgVx6HdB/w0fsh3LrLT+ND/lfIsIdxeRnbhv5/Khsry5rsqn0TzfJVNlf1O1Uassp7vJkelVe1iRYYuu3abyrR5TB5XS3+ylapbbce1jxXHy/o2V4ZW0iyuMVs0Y/AFMslm3h5Gyn3EV4wlD6z+0fJRVpFHq/z2Gv0eJBiuJotYYKljGtea0Odch1kd6jRsIq6UF3Uk2YKku0xyLu9r3ihIa8F20K0AByG+v8A3JWVzeUqLUZ78m+dSMdzOu677hkdsMBaaE5gAGnA6rC3vqNWWxBYPIVYyeEQ72sGzaoZQMnPAd+Yado7lHurfZuqdVcG9/mYVIYmpFte13CdgYSWgOBqKcwI5+KnXVsriGy3jfk2zhtrBHsF3Q2VrnbWurnEaDmC1ULajaRcs+bZjGEaayZO/rx5eXaHmgUbw39aob257ertLgtyIlWe3LJocF/Yu/Oe4K30j9l+ZIt+6Z7Ef3mTiO4Kp1D+RL85Eet32Vqhms2+D/u/63eC6XSv4/tZOt+4XisjcEAQBAEAQBAEBEvf7CX2b/2lR7v9if8Ay/kYVO6zzdcgVx2Cd4FA51N20Vmqk0sJv3nuWdawPDtNof67veKz7Sf+z957tM+NtDwKBzgNwcUVSaWE37xln36y/wBd3vH5p2s/9n7xtPqfDM71nZ9JXm3Lq/eMs61ieBAcxK4aOPaVkpyXBnuWcvrL/Xd7x+a97Wf+z942n1OD3k6knia96xcnLi8jOTivDw5smcNHEcCQslOUeDaPU2ji5xJqTU7zmvG23lnh8XgNvg/7v+t3gul0r+P7WTrfuF4rI3BAEAQBAEAQBARL3+wl9m/9pUe7/Yn/AMv5GFTus86ZE46NJ4AlckoSfBMr8MksuuY6RP8AdI71ujaV5cIP3GXZy6EhmHrSf6dOLmjxW2OnXL/x+K+5l2M+hJjwrOdSwdZPcFujpNd8WkZK3kSY8IO9KUDg0nxC3R0aXOa939mStn1JMeEWelI48AB81ujo8OcmZK2XUkR4WgGu2eLvktq0qguOX7TJW8CTHcFnH9MHiXHvK3R0+2X+P1M1Rh0Pslw2c/0wOBI7ivZafby/x+gdKD5EaTC9nOgcODj4rTLSrd8Mr2mLoQI8mEY+aR44gFapaPT5SZi7ZdSM/CDuaUdbKeK0PRpcp/D+zF23iRn4UmGjmHrI8FqlpNZcGjD0eRGkw7aR6FeDm/NaZabcr/HPtRi6M+hHkuicaxP6hXuWqVnXjxgzF05rkR5LO9urHDi0haXTnHin7jFxaNlg/wC7/rd4LotK/j+1k237heKyNwQBAEAQBAEAQHF7gNSBxTGQRZbzgZ50sbeL2jxWapyfBGLnFcyHJiiyD+s08Ku7gs1b1HyMO2h1IcuN7INC93Bn/KizVpUZi7mBCl+kCL0YpDxLW9xK2KylzaMHdR6EOb6QXejC0fmeTlwACzVkubMXdPkiHNju0nRsbf0kkdpWas4eJg7mZCmxda3V/m7P5WtHhVZq2prkYuvUfMhy35aXazye8R8As1RguSMHUm+Z8hvq0N82aQU/GSOwr10oPikFUmuZMhxZa2/1a/ma0+FVrdtTfIyVeouZNix1aRqI3cWkdxWDs6fiZq5mTIvpAf6ULTwcR3grB2S5MyV0+aJkf0gRelDIOBae8hYOylyZn6UuhNixxZTryjeLP+JKwdpUMlcwJkWKbI7+s0fmBb3ha3b1FyM1Xg+ZNhvWB/mzRnoD217KrB05rimZKcXwZJY9p0IPCiwxgyOaHoQBAEAQBAEBmsfzObZatcWkyNFQSMqHcpNok6m80XDahuPNXyuOrieJJ71aJJFfk4L0BAEAQBAEAQBAEAqgCAIAgCAIAgOTJCNCRwJC8wMnoX0czOdFLtOc6kgpUk08kaVVdeJKSwTrZtxeTXKGSQgCAIAgCAy/0ifdR7Rvc5SrP9z2Ee57hhcPCtqgBzHKty61PrftvyIdLvo1ON7llklYYYi5oZQ7OyM6lRbWrGMXtMkXFOUmtlE3Ft2coyzRNAa58rWkgDIbDidNwB7Frt6my5SfQzrQyopdTlb7dZbuDI2xbTiK5bNaaVc470hCpXbbZ7KUKO5I6LxsMFusxnhbsSNB5gDVuZa6muWh4L2E50Z7EuBjKMasNqPEj2nDAnscMkYpMIm5abYpWh6dxWcbjYqNPhkxdHagmuOCPg/CxeeVnaQ0HyYyPOI53A8wPNzrK4uMerE8o0c+tIu8OQgMtR2A4ttE1BQVNACAMlHrN5jv5I20lul5sqL/AL0kfZ3tdYnRAhtZCMm+U38PPp1rfSpxU01PJrqTbi8xwZK7h/Nj9oz9wUufdfkRY95Hpl/WwwFgjsvLbVa7LfNpSmjTrX4KspQ285lgsKktnGI5KLH9jiEcT2sDJXOpsgAEtIJNQNaGgr0rfaSllpvcabmMcJridmHrjjssf1m10B5muzDK5ZjncfgvK1aVR7FM9p01BbUyvxZhsMHL2fyoXZkDPZrnUfg7lst6+fUnxMK1HHrR4F3dlk5CxMks8LZZXBpdWlTtZns0otE5bdVqbwjbCOzTTisspb+vCOUwh9mdFaNtm0S0NFNqhG9w7lvpQcc4llGqpJSxlYZrL7tJh2eTsvLbVa7LR5NKa5HWvwUSlHb4ywSaktnhHJg7+vJ5tBfyPInYaNhzQdKmtCOeqn0qa2MZyQqk3tZxg0v0a/ZTe0H7Qo173l5Ei17rNioRKCAIAgCAIDL/AEifdR7Rvc5SrP8Ac9hHue4YbDn3qD2rO9T637cvIh0u+jY4zv8Ans8rGxFoBZU1aDnUhQrajCcW5EqvVlB4RNxNb+SFlldoJgXcHRvB71hQhtbUV0+pnVls7L8SJirDrrWWTQPafJAzORFaggiu8rOhXVJOMkY1qTqYlE7IYm3dYnh7gXu2jQc73AAAbwKa8V4269VY4HqSo095ytV6Ostisz2iv2Qc3e0sNc+Y5LyNNVKsk/EObhTiztufEotNpLIxSNsZNSMy6rewCq8qUOzhl8cnsK23PC4HdcbXAWsNptfWJdmum1stpXrWNXHq56I9p/5Y6lFiGO8DZ5OWMPJ0Bds65OBFMt4CkUXR21s5yaaqq7L2sYMhdv20XtGfuCmT7r8iNHvI9NxG221Z9UIAo7brsa5bPnDiquj2W/tCfV7TdsEe/bK2tlkkDeX5aIVHpesOkVzWVKT9ZLhhnlSK9VvjlFd9IcTXbBMtHCgEOWjjQv8A+7l7RqOnCUtngm/cuB5Vpqc4xzxaXv5nDCNtDYJYJH+VR5jB0LS3MNPHOi0U7qldpVaXtXNPx+5unbVLZunU9nR/nQ67mstuiszHwPZKx2YiyOyDuJpz6hTKkqMptTWPEi041IwTi8lviF21ZIzO1rZduKjQa0fttqAfy1WmjuqPZ4bzbU3wW1x3E+/PrdWfVeT59rb6qU+Kwpdnv2zOpt/4HnmK2Tif/EbPKFjfM02cwOvVWNBw2PU4EGttbXrcTUfRp9lL7QftCi3veXkSLXus2KhEoIAgCAIAgMv9In3Ue0b3OUqz/c9hHue4ecRSFpDmkhwNQRkQegqzaTWGQE8HO1WuSQgyPc8gUBcSSB1ryMVHgj1yb4nO03hLIA2SR7wNA5xIB0yr0LyMIx3pHrlJ8Wc7Hes8QpHK9o3A5dmi8lThLihGco8GdNrtckh2pHued7iT2bllGKjuSPHJvicprdK9oY6RzmNpRpcSBTIUC8UIp5SDk2sNnGy2p8Z2o3uYaUq0kGnUvZRUtzQUmuB3x3tO2uzNINo1NHkVO89OSxdKD4pHqnJcxNe072lr5pHNOrS8kHiEVOCeUkHOT3NkNriCCMiDUHcQszEn/wDnLT/ny++5a+xp/wCqM+0n1ZHlt8rnB7pHuc3RxcSRwPMslCKWEjFybeWxLa3yPDpHueRTNxJNAelaq9PNGcILin8jbRqYqxlJ8GvmSrRaNphLRoaGveFyun6e7W9jTrSabjlbL3N84vqdFe3quLWU6STSeHlb10aOmxXpNEKRyvYNwOXZouulThLijmYzlHgzharfLIQ6SRziNCXE04bl7GEYrCQcm+LO/wD85af8+X33LHsaf+qPe0n1ZFtVqfIdqR7nupSriSadazjFR3JGLk3xN39Gn2UvtB+0KBe95eRMte6zYqESggCAIAgCAjW+wxzN2JWhza1oa6jhxWUZyi8xMZRUlhlPJguxnRjm8Hu8SVvV1U6mr0en0Ik2ArOa7L5G7s2kDtCyV5PmkYu1iRJfo+HoznrYDnxBCzV71Ri7XoyHJgCb0ZYzxDm+BWavY80YO1l1IcmCbWNGsdwePGizV3TMXbzIkuF7W2tYXGnqlruyhWauKb5mLozXIhy3TO3zoZR/83d9FmqkHwaMHCS5MivjcNQRxBCzyjHBxqvQEBybGToCeAJXmUMEmG653ebDIa7mOp20WLqQXFoyUJPkTIsM2t2kLhxo3vKwdxTXMyVGb5E6DB1soRssbXI1eM+yqi1pW1WUZTWXF5XgyRSVenGUYvCksMkxYBmPnSRjhtO8AtjvY8kzBWsupLi+j71p+IazxLvBYO96IyVr1ZMiwDAPOkkd7o8Fg7yfJIzVrHqS48FWQasc7i93gQsHd1Opl6PTLe7rtigBbEwMBNTQk1OnOVpnUlPfJm2MIx4EtYGQQBAEAQBAEAQBAEAQBAEAQHFzAdQCgI0t1wO86GM8WNPgs1UmuDZi4RfFHyK6oG+bDEOEbR4I6k3xbChFcESmsA0AHAUWOTI5LwBAEAQBAEAQBAEAQB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homebasesi.ncdpi.wikispaces.net/file/view/Ready_homebase-clear.png/424441234/320x389/Ready_homebase-clea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64956" y="0"/>
            <a:ext cx="1379044" cy="1676400"/>
          </a:xfrm>
          <a:prstGeom prst="rect">
            <a:avLst/>
          </a:prstGeom>
          <a:noFill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8229600" cy="1143000"/>
          </a:xfrm>
        </p:spPr>
        <p:txBody>
          <a:bodyPr/>
          <a:lstStyle/>
          <a:p>
            <a:r>
              <a:rPr lang="en-US" dirty="0" smtClean="0"/>
              <a:t>Home Base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095999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smtClean="0">
                <a:ea typeface="ＭＳ Ｐゴシック" pitchFamily="-84" charset="-128"/>
                <a:hlinkClick r:id="rId5"/>
              </a:rPr>
              <a:t>http://www.ncpublicschools.org/homebase/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IIS / School 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76400"/>
            <a:ext cx="914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048001" y="6396335"/>
            <a:ext cx="6095999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smtClean="0">
                <a:ea typeface="ＭＳ Ｐゴシック" pitchFamily="-84" charset="-128"/>
                <a:hlinkClick r:id="rId4"/>
              </a:rPr>
              <a:t>http://www.ncpublicschools.org/homebase/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 Voice</a:t>
            </a:r>
            <a:endParaRPr lang="en-US" dirty="0"/>
          </a:p>
        </p:txBody>
      </p:sp>
      <p:pic>
        <p:nvPicPr>
          <p:cNvPr id="9218" name="Picture 2" descr="https://health.gatech.edu/promotion/PublishingImages/Logos/voiceLog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3418" y="1600200"/>
            <a:ext cx="4525963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 t="2381"/>
          <a:stretch>
            <a:fillRect/>
          </a:stretch>
        </p:blipFill>
        <p:spPr bwMode="auto">
          <a:xfrm>
            <a:off x="815090" y="609600"/>
            <a:ext cx="832891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own Arrow 4"/>
          <p:cNvSpPr/>
          <p:nvPr/>
        </p:nvSpPr>
        <p:spPr>
          <a:xfrm rot="1794345">
            <a:off x="1837408" y="2081875"/>
            <a:ext cx="1828800" cy="419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IIS in Home Base</a:t>
            </a:r>
            <a:endParaRPr lang="en-US" dirty="0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5831" b="6129"/>
          <a:stretch>
            <a:fillRect/>
          </a:stretch>
        </p:blipFill>
        <p:spPr bwMode="auto">
          <a:xfrm>
            <a:off x="1752600" y="1676400"/>
            <a:ext cx="7162799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Searching Materials</a:t>
            </a:r>
            <a:endParaRPr lang="en-US" dirty="0"/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5051" b="10768"/>
          <a:stretch>
            <a:fillRect/>
          </a:stretch>
        </p:blipFill>
        <p:spPr bwMode="auto">
          <a:xfrm>
            <a:off x="1371600" y="1549043"/>
            <a:ext cx="7485766" cy="5025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Admin Tab</a:t>
            </a:r>
            <a:endParaRPr lang="en-US" dirty="0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6734" b="7401"/>
          <a:stretch>
            <a:fillRect/>
          </a:stretch>
        </p:blipFill>
        <p:spPr bwMode="auto">
          <a:xfrm>
            <a:off x="2209800" y="1524000"/>
            <a:ext cx="6676627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Create an Assessment</a:t>
            </a:r>
            <a:br>
              <a:rPr lang="en-US" dirty="0" smtClean="0"/>
            </a:br>
            <a:r>
              <a:rPr lang="en-US" dirty="0" smtClean="0"/>
              <a:t>Test Central</a:t>
            </a:r>
            <a:endParaRPr lang="en-US" dirty="0"/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5051" b="29288"/>
          <a:stretch>
            <a:fillRect/>
          </a:stretch>
        </p:blipFill>
        <p:spPr bwMode="auto">
          <a:xfrm>
            <a:off x="914400" y="1752600"/>
            <a:ext cx="7857876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Item Central </a:t>
            </a:r>
            <a:br>
              <a:rPr lang="en-US" dirty="0" smtClean="0"/>
            </a:br>
            <a:r>
              <a:rPr lang="en-US" dirty="0" smtClean="0"/>
              <a:t>Creating Items</a:t>
            </a:r>
            <a:endParaRPr lang="en-US" dirty="0"/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6734" b="27604"/>
          <a:stretch>
            <a:fillRect/>
          </a:stretch>
        </p:blipFill>
        <p:spPr bwMode="auto">
          <a:xfrm>
            <a:off x="685800" y="1828800"/>
            <a:ext cx="8148909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600200"/>
            <a:ext cx="6858000" cy="4525963"/>
          </a:xfrm>
        </p:spPr>
        <p:txBody>
          <a:bodyPr/>
          <a:lstStyle/>
          <a:p>
            <a:r>
              <a:rPr lang="en-US" dirty="0" smtClean="0"/>
              <a:t>Learning Management System (LMS)</a:t>
            </a:r>
          </a:p>
          <a:p>
            <a:pPr lvl="1"/>
            <a:r>
              <a:rPr lang="en-US" dirty="0" smtClean="0"/>
              <a:t>Similar to Blackboard</a:t>
            </a:r>
          </a:p>
          <a:p>
            <a:pPr lvl="1"/>
            <a:r>
              <a:rPr lang="en-US" dirty="0" smtClean="0"/>
              <a:t>Similar </a:t>
            </a:r>
            <a:r>
              <a:rPr lang="en-US" dirty="0" err="1" smtClean="0"/>
              <a:t>Edmodo</a:t>
            </a:r>
            <a:endParaRPr lang="en-US" dirty="0" smtClean="0"/>
          </a:p>
          <a:p>
            <a:r>
              <a:rPr lang="en-US" dirty="0" smtClean="0"/>
              <a:t>Could set up online classes or blended learning</a:t>
            </a:r>
          </a:p>
          <a:p>
            <a:r>
              <a:rPr lang="en-US" dirty="0" smtClean="0">
                <a:hlinkClick r:id="rId2"/>
              </a:rPr>
              <a:t>http://www.openclass.com/home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Video (2 minutes)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1" y="6396335"/>
            <a:ext cx="6095999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smtClean="0">
                <a:ea typeface="ＭＳ Ｐゴシック" pitchFamily="-84" charset="-128"/>
                <a:hlinkClick r:id="rId3"/>
              </a:rPr>
              <a:t>http://www.ncpublicschools.org/homebase/</a:t>
            </a:r>
            <a:endParaRPr lang="en-US"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</a:t>
            </a:r>
            <a:r>
              <a:rPr lang="en-US" dirty="0" err="1" smtClean="0"/>
              <a:t>Nav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600200"/>
            <a:ext cx="6781800" cy="4525963"/>
          </a:xfrm>
        </p:spPr>
        <p:txBody>
          <a:bodyPr/>
          <a:lstStyle/>
          <a:p>
            <a:r>
              <a:rPr lang="en-US" dirty="0" smtClean="0"/>
              <a:t>Test Item Creator/Test Generator</a:t>
            </a:r>
          </a:p>
          <a:p>
            <a:pPr lvl="1"/>
            <a:r>
              <a:rPr lang="en-US" dirty="0" smtClean="0"/>
              <a:t>Items from </a:t>
            </a:r>
            <a:r>
              <a:rPr lang="en-US" dirty="0" err="1" smtClean="0"/>
              <a:t>ClassScape</a:t>
            </a:r>
            <a:endParaRPr lang="en-US" dirty="0" smtClean="0"/>
          </a:p>
          <a:p>
            <a:pPr lvl="1"/>
            <a:r>
              <a:rPr lang="en-US" dirty="0" smtClean="0"/>
              <a:t>Can create your own items</a:t>
            </a:r>
          </a:p>
          <a:p>
            <a:pPr lvl="1"/>
            <a:r>
              <a:rPr lang="en-US" dirty="0" smtClean="0"/>
              <a:t>Classroom Testing</a:t>
            </a:r>
          </a:p>
          <a:p>
            <a:pPr lvl="1"/>
            <a:r>
              <a:rPr lang="en-US" dirty="0" smtClean="0"/>
              <a:t>Benchmark Testing</a:t>
            </a:r>
          </a:p>
          <a:p>
            <a:pPr lvl="1"/>
            <a:r>
              <a:rPr lang="en-US" dirty="0" smtClean="0"/>
              <a:t>Exports to </a:t>
            </a:r>
            <a:r>
              <a:rPr lang="en-US" dirty="0" err="1" smtClean="0"/>
              <a:t>PowerSchool</a:t>
            </a:r>
            <a:r>
              <a:rPr lang="en-US" dirty="0" smtClean="0"/>
              <a:t> </a:t>
            </a:r>
            <a:r>
              <a:rPr lang="en-US" dirty="0" err="1" smtClean="0"/>
              <a:t>Gradebook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1" y="6396335"/>
            <a:ext cx="6095999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smtClean="0">
                <a:ea typeface="ＭＳ Ｐゴシック" pitchFamily="-84" charset="-128"/>
                <a:hlinkClick r:id="rId2"/>
              </a:rPr>
              <a:t>http://www.ncpublicschools.org/homebase/</a:t>
            </a:r>
            <a:endParaRPr lang="en-US" sz="2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SchoolNet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600200"/>
            <a:ext cx="6629400" cy="4525963"/>
          </a:xfrm>
        </p:spPr>
        <p:txBody>
          <a:bodyPr/>
          <a:lstStyle/>
          <a:p>
            <a:r>
              <a:rPr lang="en-US" dirty="0" smtClean="0"/>
              <a:t>Unit Planning</a:t>
            </a:r>
          </a:p>
          <a:p>
            <a:r>
              <a:rPr lang="en-US" dirty="0" smtClean="0"/>
              <a:t>Lesson Planning</a:t>
            </a:r>
          </a:p>
          <a:p>
            <a:r>
              <a:rPr lang="en-US" dirty="0" smtClean="0"/>
              <a:t>Resources</a:t>
            </a:r>
          </a:p>
          <a:p>
            <a:pPr lvl="1"/>
            <a:r>
              <a:rPr lang="en-US" dirty="0" smtClean="0"/>
              <a:t>Yours</a:t>
            </a:r>
          </a:p>
          <a:p>
            <a:pPr lvl="1"/>
            <a:r>
              <a:rPr lang="en-US" dirty="0" smtClean="0"/>
              <a:t>Schools</a:t>
            </a:r>
          </a:p>
          <a:p>
            <a:pPr lvl="1"/>
            <a:r>
              <a:rPr lang="en-US" dirty="0" smtClean="0"/>
              <a:t>District</a:t>
            </a:r>
          </a:p>
          <a:p>
            <a:pPr lvl="1"/>
            <a:r>
              <a:rPr lang="en-US" dirty="0" smtClean="0"/>
              <a:t>State Shared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1" y="6396335"/>
            <a:ext cx="6095999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smtClean="0">
                <a:ea typeface="ＭＳ Ｐゴシック" pitchFamily="-84" charset="-128"/>
                <a:hlinkClick r:id="rId2"/>
              </a:rPr>
              <a:t>http://www.ncpublicschools.org/homebase/</a:t>
            </a:r>
            <a:endParaRPr lang="en-US" sz="2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Deep Dive</a:t>
            </a:r>
            <a:endParaRPr lang="en-US" dirty="0"/>
          </a:p>
        </p:txBody>
      </p:sp>
      <p:pic>
        <p:nvPicPr>
          <p:cNvPr id="4098" name="Picture 2" descr="http://www.seabreeze.com.au/Img/Photos/Diving/3856331.jpg"/>
          <p:cNvPicPr>
            <a:picLocks noChangeAspect="1" noChangeArrowheads="1"/>
          </p:cNvPicPr>
          <p:nvPr/>
        </p:nvPicPr>
        <p:blipFill>
          <a:blip r:embed="rId3" cstate="print"/>
          <a:srcRect b="22133"/>
          <a:stretch>
            <a:fillRect/>
          </a:stretch>
        </p:blipFill>
        <p:spPr bwMode="auto">
          <a:xfrm>
            <a:off x="3429000" y="1295400"/>
            <a:ext cx="3429000" cy="2002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http://info.sadlier.com/Portals/95641/images/Common-Core-Standards-Math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3276600"/>
            <a:ext cx="67056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8800" y="533400"/>
            <a:ext cx="5943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Same Sheet of Music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09800" y="1600200"/>
            <a:ext cx="3810000" cy="5029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High School Math</a:t>
            </a:r>
          </a:p>
          <a:p>
            <a:r>
              <a:rPr lang="en-US" dirty="0" smtClean="0"/>
              <a:t>Math I, II, III</a:t>
            </a:r>
            <a:endParaRPr lang="en-US" dirty="0"/>
          </a:p>
          <a:p>
            <a:r>
              <a:rPr lang="en-US" dirty="0" smtClean="0"/>
              <a:t>Fourth Math</a:t>
            </a:r>
            <a:br>
              <a:rPr lang="en-US" dirty="0" smtClean="0"/>
            </a:br>
            <a:r>
              <a:rPr lang="en-US" sz="2200" dirty="0" smtClean="0"/>
              <a:t>(</a:t>
            </a:r>
            <a:r>
              <a:rPr lang="en-US" sz="2200" dirty="0" smtClean="0">
                <a:hlinkClick r:id="rId3"/>
              </a:rPr>
              <a:t>http://www.ncpublicschools.org/docs/academicservices/2013/math-options-chart.pdf</a:t>
            </a:r>
            <a:r>
              <a:rPr lang="en-US" sz="2200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Completion Charts</a:t>
            </a:r>
          </a:p>
          <a:p>
            <a:endParaRPr lang="en-US" dirty="0" smtClean="0"/>
          </a:p>
          <a:p>
            <a:r>
              <a:rPr lang="en-US" dirty="0" smtClean="0"/>
              <a:t>What does this mean for us and for students?</a:t>
            </a:r>
          </a:p>
        </p:txBody>
      </p:sp>
      <p:pic>
        <p:nvPicPr>
          <p:cNvPr id="6146" name="Picture 2" descr="http://8tr.s3.amazonaws.com/i/000/610/088/Vintage_Music_Sheet_Stock_by_the_one_and_only-10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600200"/>
            <a:ext cx="2963631" cy="518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09800" y="1600200"/>
            <a:ext cx="6705600" cy="45259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Credit by Demonstrated Mastery (product oriented)</a:t>
            </a:r>
          </a:p>
          <a:p>
            <a:r>
              <a:rPr lang="en-US" dirty="0" smtClean="0"/>
              <a:t>Analysis of Student Work (ASW)</a:t>
            </a:r>
          </a:p>
        </p:txBody>
      </p:sp>
      <p:pic>
        <p:nvPicPr>
          <p:cNvPr id="26626" name="Picture 2" descr="http://t2.gstatic.com/images?q=tbn:ANd9GcS6A3b-m7AdZr81pjCVJZElJh5FhML94y82mKmmL3sGJR-FIQN-1QcFT3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685800"/>
            <a:ext cx="3781425" cy="1209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Sharing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600200"/>
            <a:ext cx="6781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NC DPI Math Wiki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 http://maccss.ncdpi.wikispaces.net/</a:t>
            </a:r>
            <a:endParaRPr lang="en-US" dirty="0" smtClean="0"/>
          </a:p>
          <a:p>
            <a:r>
              <a:rPr lang="en-US" dirty="0" smtClean="0"/>
              <a:t>Problems with a Point</a:t>
            </a:r>
            <a:br>
              <a:rPr lang="en-US" dirty="0" smtClean="0"/>
            </a:br>
            <a:r>
              <a:rPr lang="en-US" sz="2800" dirty="0" smtClean="0">
                <a:hlinkClick r:id="rId3"/>
              </a:rPr>
              <a:t>http://www2.edc.org/MathProblems/</a:t>
            </a:r>
            <a:endParaRPr lang="en-US" sz="2800" dirty="0" smtClean="0"/>
          </a:p>
          <a:p>
            <a:r>
              <a:rPr lang="en-US" sz="2800" dirty="0" smtClean="0"/>
              <a:t>Learn Zillion</a:t>
            </a:r>
            <a:br>
              <a:rPr lang="en-US" sz="2800" dirty="0" smtClean="0"/>
            </a:br>
            <a:r>
              <a:rPr lang="en-US" sz="2800" dirty="0" smtClean="0">
                <a:hlinkClick r:id="rId4"/>
              </a:rPr>
              <a:t>www.learnzillion.com</a:t>
            </a:r>
            <a:endParaRPr lang="en-US" sz="2800" dirty="0" smtClean="0"/>
          </a:p>
          <a:p>
            <a:r>
              <a:rPr lang="en-US" sz="2800" dirty="0" smtClean="0"/>
              <a:t>Flex Books</a:t>
            </a:r>
            <a:br>
              <a:rPr lang="en-US" sz="2800" dirty="0" smtClean="0"/>
            </a:br>
            <a:r>
              <a:rPr lang="en-US" sz="2800" dirty="0" smtClean="0">
                <a:hlinkClick r:id="rId5"/>
              </a:rPr>
              <a:t>www.ck12.org</a:t>
            </a:r>
            <a:endParaRPr lang="en-US" sz="2800" dirty="0" smtClean="0"/>
          </a:p>
          <a:p>
            <a:r>
              <a:rPr lang="en-US" sz="2800" dirty="0" smtClean="0"/>
              <a:t>Flip Books for Common Core</a:t>
            </a:r>
            <a:br>
              <a:rPr lang="en-US" sz="2800" dirty="0" smtClean="0"/>
            </a:br>
            <a:r>
              <a:rPr lang="en-US" sz="2800" dirty="0" smtClean="0">
                <a:hlinkClick r:id="rId6"/>
              </a:rPr>
              <a:t>http://katm.org/wp/common-core/</a:t>
            </a:r>
            <a:endParaRPr lang="en-US" sz="2800" dirty="0" smtClean="0"/>
          </a:p>
          <a:p>
            <a:endParaRPr lang="en-US" sz="2800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600200"/>
            <a:ext cx="6781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Math Progressions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http://commoncoretools.me/category/progressions/</a:t>
            </a:r>
            <a:endParaRPr lang="en-US" dirty="0" smtClean="0"/>
          </a:p>
          <a:p>
            <a:r>
              <a:rPr lang="en-US" dirty="0" smtClean="0"/>
              <a:t>Mathematics Assessment Resource Service (MARS)</a:t>
            </a:r>
            <a:r>
              <a:rPr lang="en-US" dirty="0" smtClean="0">
                <a:hlinkClick r:id="rId3"/>
              </a:rPr>
              <a:t> http://map.mathshell.org/materials/lessons.php</a:t>
            </a:r>
            <a:endParaRPr lang="en-US" dirty="0" smtClean="0"/>
          </a:p>
          <a:p>
            <a:r>
              <a:rPr lang="en-US" dirty="0" err="1" smtClean="0"/>
              <a:t>Quantiles</a:t>
            </a:r>
            <a:r>
              <a:rPr lang="en-US" dirty="0" smtClean="0"/>
              <a:t> (advancement/remediation)</a:t>
            </a:r>
            <a:br>
              <a:rPr lang="en-US" dirty="0" smtClean="0"/>
            </a:br>
            <a:r>
              <a:rPr lang="en-US" dirty="0" smtClean="0">
                <a:hlinkClick r:id="rId4"/>
              </a:rPr>
              <a:t> http://www.quantiles.com/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Teacher Leadership Councils (TLCs)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2255837"/>
            <a:ext cx="6705600" cy="4525963"/>
          </a:xfrm>
        </p:spPr>
        <p:txBody>
          <a:bodyPr/>
          <a:lstStyle/>
          <a:p>
            <a:r>
              <a:rPr lang="en-US" dirty="0" smtClean="0"/>
              <a:t>Upcoming Sessions </a:t>
            </a:r>
            <a:br>
              <a:rPr lang="en-US" dirty="0" smtClean="0"/>
            </a:br>
            <a:r>
              <a:rPr lang="en-US" dirty="0" smtClean="0"/>
              <a:t>(JHS 3:00-5:00pm)</a:t>
            </a:r>
          </a:p>
          <a:p>
            <a:pPr lvl="1"/>
            <a:r>
              <a:rPr lang="en-US" dirty="0" smtClean="0"/>
              <a:t>Thursday, November 21</a:t>
            </a:r>
          </a:p>
          <a:p>
            <a:pPr lvl="1"/>
            <a:r>
              <a:rPr lang="en-US" dirty="0" smtClean="0"/>
              <a:t>December/January Electronic</a:t>
            </a:r>
          </a:p>
          <a:p>
            <a:pPr lvl="1"/>
            <a:r>
              <a:rPr lang="en-US" dirty="0" smtClean="0"/>
              <a:t>February 20</a:t>
            </a:r>
          </a:p>
          <a:p>
            <a:pPr lvl="1"/>
            <a:r>
              <a:rPr lang="en-US" dirty="0" smtClean="0"/>
              <a:t>March Electronic</a:t>
            </a:r>
          </a:p>
          <a:p>
            <a:pPr lvl="1"/>
            <a:r>
              <a:rPr lang="en-US" dirty="0" smtClean="0"/>
              <a:t>April 24</a:t>
            </a:r>
          </a:p>
          <a:p>
            <a:pPr lvl="1"/>
            <a:r>
              <a:rPr lang="en-US" dirty="0" smtClean="0"/>
              <a:t>May/June Electronic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HS Math Course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Information Sharing and Clarification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Grp="1" noChangeArrowheads="1"/>
          </p:cNvSpPr>
          <p:nvPr>
            <p:ph type="dt" sz="quarter" idx="4294967295"/>
          </p:nvPr>
        </p:nvSpPr>
        <p:spPr>
          <a:xfrm>
            <a:off x="1905000" y="6415088"/>
            <a:ext cx="1593850" cy="441325"/>
          </a:xfrm>
          <a:prstGeom prst="rect">
            <a:avLst/>
          </a:prstGeom>
        </p:spPr>
        <p:txBody>
          <a:bodyPr/>
          <a:lstStyle/>
          <a:p>
            <a:fld id="{F66668F8-AAFD-41AA-BAB1-9FC4184E7AB4}" type="datetime1">
              <a:rPr lang="en-US"/>
              <a:pPr/>
              <a:t>10/24/2013</a:t>
            </a:fld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371600" y="838200"/>
            <a:ext cx="7772400" cy="1362075"/>
          </a:xfrm>
          <a:noFill/>
        </p:spPr>
        <p:txBody>
          <a:bodyPr/>
          <a:lstStyle/>
          <a:p>
            <a:r>
              <a:rPr lang="en-US" dirty="0" smtClean="0"/>
              <a:t>High School </a:t>
            </a:r>
            <a:br>
              <a:rPr lang="en-US" dirty="0" smtClean="0"/>
            </a:br>
            <a:r>
              <a:rPr lang="en-US" dirty="0" smtClean="0"/>
              <a:t>Math Update</a:t>
            </a:r>
            <a:endParaRPr lang="en-US" dirty="0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657600" y="3352800"/>
            <a:ext cx="5486400" cy="2286000"/>
          </a:xfrm>
          <a:noFill/>
        </p:spPr>
        <p:txBody>
          <a:bodyPr/>
          <a:lstStyle/>
          <a:p>
            <a:r>
              <a:rPr lang="en-US" dirty="0" smtClean="0"/>
              <a:t>September 30, 2013</a:t>
            </a:r>
            <a:br>
              <a:rPr lang="en-US" dirty="0" smtClean="0"/>
            </a:br>
            <a:r>
              <a:rPr lang="en-US" sz="2000" dirty="0" smtClean="0"/>
              <a:t>*with teachers October 4, 2013</a:t>
            </a:r>
          </a:p>
          <a:p>
            <a:r>
              <a:rPr lang="en-US" sz="2000" dirty="0" smtClean="0"/>
              <a:t>**shared with Secondary Math TLC  </a:t>
            </a:r>
            <a:br>
              <a:rPr lang="en-US" sz="2000" dirty="0" smtClean="0"/>
            </a:br>
            <a:r>
              <a:rPr lang="en-US" sz="2000" dirty="0" smtClean="0"/>
              <a:t>    October 24, 2013</a:t>
            </a:r>
            <a:endParaRPr lang="en-US" dirty="0"/>
          </a:p>
          <a:p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0"/>
            <a:ext cx="7543800" cy="533400"/>
          </a:xfr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Course Implementation Timeline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quarter" idx="4294967295"/>
          </p:nvPr>
        </p:nvSpPr>
        <p:spPr>
          <a:xfrm>
            <a:off x="1905000" y="6415088"/>
            <a:ext cx="1593850" cy="441325"/>
          </a:xfrm>
          <a:prstGeom prst="rect">
            <a:avLst/>
          </a:prstGeom>
        </p:spPr>
        <p:txBody>
          <a:bodyPr/>
          <a:lstStyle/>
          <a:p>
            <a:fld id="{B98BA29C-CF0D-4C23-BCA6-759604FB0C49}" type="datetime1">
              <a:rPr lang="en-US"/>
              <a:pPr/>
              <a:t>10/24/2013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38200" y="1397000"/>
          <a:ext cx="7543800" cy="4861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2514600"/>
                <a:gridCol w="2514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Fall</a:t>
                      </a:r>
                      <a:r>
                        <a:rPr lang="en-US" baseline="0" dirty="0" smtClean="0"/>
                        <a:t> 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Spring 2014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2014-2015</a:t>
                      </a:r>
                      <a:r>
                        <a:rPr lang="en-US" baseline="0" dirty="0" smtClean="0"/>
                        <a:t> and Beyond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Math I (2103)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Math I (2103)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Math I (2103)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Math II (2201)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Math II (2201)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Math II (2201)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Math III (2301)</a:t>
                      </a:r>
                      <a:br>
                        <a:rPr lang="en-US" baseline="0" dirty="0" smtClean="0"/>
                      </a:br>
                      <a:r>
                        <a:rPr lang="en-US" sz="900" baseline="0" dirty="0" smtClean="0"/>
                        <a:t>*rare cases where students take Math II first semester and double up second semester</a:t>
                      </a:r>
                      <a:endParaRPr lang="en-US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Math III (2301)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Common Core Geometry</a:t>
                      </a:r>
                      <a:r>
                        <a:rPr lang="en-US" baseline="0" dirty="0" smtClean="0"/>
                        <a:t> (2030)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Common Core Algebra II (2024)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Common Core Algebra</a:t>
                      </a:r>
                      <a:r>
                        <a:rPr lang="en-US" baseline="0" dirty="0" smtClean="0"/>
                        <a:t> II (2024)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dirty="0" smtClean="0"/>
                        <a:t>Foundations Courses</a:t>
                      </a:r>
                      <a:r>
                        <a:rPr lang="en-US" baseline="0" dirty="0" smtClean="0"/>
                        <a:t> are Electives </a:t>
                      </a:r>
                    </a:p>
                    <a:p>
                      <a:r>
                        <a:rPr lang="en-US" baseline="0" dirty="0" smtClean="0"/>
                        <a:t>Foundations Math I (2050)</a:t>
                      </a:r>
                    </a:p>
                    <a:p>
                      <a:r>
                        <a:rPr lang="en-US" baseline="0" dirty="0" smtClean="0"/>
                        <a:t>Foundations Math II (2051)</a:t>
                      </a:r>
                    </a:p>
                    <a:p>
                      <a:r>
                        <a:rPr lang="en-US" baseline="0" dirty="0" smtClean="0"/>
                        <a:t>Foundations Math III (2052)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dirty="0" smtClean="0"/>
                        <a:t>Fourth Math Courses remain</a:t>
                      </a:r>
                      <a:r>
                        <a:rPr lang="en-US" baseline="0" dirty="0" smtClean="0"/>
                        <a:t> the same for 2013-14.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 autoUpdateAnimBg="0"/>
      <p:bldP spid="6147" grpId="0" build="p" autoUpdateAnimBg="0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5"/>
          <p:cNvSpPr>
            <a:spLocks noGrp="1"/>
          </p:cNvSpPr>
          <p:nvPr>
            <p:ph type="dt" sz="quarter" idx="4294967295"/>
          </p:nvPr>
        </p:nvSpPr>
        <p:spPr>
          <a:xfrm>
            <a:off x="1905000" y="6415088"/>
            <a:ext cx="1593850" cy="441325"/>
          </a:xfrm>
          <a:prstGeom prst="rect">
            <a:avLst/>
          </a:prstGeom>
        </p:spPr>
        <p:txBody>
          <a:bodyPr/>
          <a:lstStyle/>
          <a:p>
            <a:fld id="{B98BA29C-CF0D-4C23-BCA6-759604FB0C49}" type="datetime1">
              <a:rPr lang="en-US"/>
              <a:pPr/>
              <a:t>10/24/2013</a:t>
            </a:fld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Math I (2103)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646237"/>
            <a:ext cx="6705600" cy="4525963"/>
          </a:xfrm>
          <a:noFill/>
          <a:ln/>
        </p:spPr>
        <p:txBody>
          <a:bodyPr/>
          <a:lstStyle/>
          <a:p>
            <a:r>
              <a:rPr lang="en-US" dirty="0" smtClean="0"/>
              <a:t>Who?</a:t>
            </a:r>
            <a:br>
              <a:rPr lang="en-US" dirty="0" smtClean="0"/>
            </a:br>
            <a:r>
              <a:rPr lang="en-US" dirty="0" smtClean="0"/>
              <a:t>All students taking first math 2012-2013 (last year) and beyond</a:t>
            </a:r>
          </a:p>
          <a:p>
            <a:r>
              <a:rPr lang="en-US" dirty="0" smtClean="0"/>
              <a:t>Assessment</a:t>
            </a:r>
            <a:br>
              <a:rPr lang="en-US" dirty="0" smtClean="0"/>
            </a:br>
            <a:r>
              <a:rPr lang="en-US" dirty="0" smtClean="0"/>
              <a:t>End of Course Test for Math I</a:t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 autoUpdateAnimBg="0"/>
      <p:bldP spid="6147" grpId="0" build="p" autoUpdateAnimBg="0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5"/>
          <p:cNvSpPr>
            <a:spLocks noGrp="1"/>
          </p:cNvSpPr>
          <p:nvPr>
            <p:ph type="dt" sz="quarter" idx="4294967295"/>
          </p:nvPr>
        </p:nvSpPr>
        <p:spPr>
          <a:xfrm>
            <a:off x="1905000" y="6415088"/>
            <a:ext cx="1593850" cy="441325"/>
          </a:xfrm>
          <a:prstGeom prst="rect">
            <a:avLst/>
          </a:prstGeom>
        </p:spPr>
        <p:txBody>
          <a:bodyPr/>
          <a:lstStyle/>
          <a:p>
            <a:fld id="{B98BA29C-CF0D-4C23-BCA6-759604FB0C49}" type="datetime1">
              <a:rPr lang="en-US"/>
              <a:pPr/>
              <a:t>10/24/2013</a:t>
            </a:fld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Math II (2201)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4600" y="1752600"/>
            <a:ext cx="6019800" cy="4191000"/>
          </a:xfrm>
          <a:noFill/>
          <a:ln/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Who?</a:t>
            </a:r>
            <a:br>
              <a:rPr lang="en-US" dirty="0" smtClean="0"/>
            </a:br>
            <a:r>
              <a:rPr lang="en-US" dirty="0" smtClean="0"/>
              <a:t>All students who took their first math in 2012-2013 or after regardless if it was Algebra I, Common Core Algebra I, or Math I. [All Freshmen and Sophomores]</a:t>
            </a:r>
          </a:p>
          <a:p>
            <a:r>
              <a:rPr lang="en-US" i="1" dirty="0" smtClean="0"/>
              <a:t>A revised Standard Division Document will be created this week with teacher input. </a:t>
            </a:r>
          </a:p>
          <a:p>
            <a:r>
              <a:rPr lang="en-US" dirty="0" smtClean="0"/>
              <a:t>Assessment</a:t>
            </a:r>
            <a:br>
              <a:rPr lang="en-US" dirty="0" smtClean="0"/>
            </a:br>
            <a:r>
              <a:rPr lang="en-US" dirty="0" smtClean="0"/>
              <a:t>North Carolina Final Exam for Math II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 autoUpdateAnimBg="0"/>
      <p:bldP spid="6147" grpId="0" build="p" autoUpdateAnimBg="0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5"/>
          <p:cNvSpPr>
            <a:spLocks noGrp="1"/>
          </p:cNvSpPr>
          <p:nvPr>
            <p:ph type="dt" sz="quarter" idx="4294967295"/>
          </p:nvPr>
        </p:nvSpPr>
        <p:spPr>
          <a:xfrm>
            <a:off x="1905000" y="6415088"/>
            <a:ext cx="1593850" cy="441325"/>
          </a:xfrm>
          <a:prstGeom prst="rect">
            <a:avLst/>
          </a:prstGeom>
        </p:spPr>
        <p:txBody>
          <a:bodyPr/>
          <a:lstStyle/>
          <a:p>
            <a:fld id="{B98BA29C-CF0D-4C23-BCA6-759604FB0C49}" type="datetime1">
              <a:rPr lang="en-US"/>
              <a:pPr/>
              <a:t>10/24/2013</a:t>
            </a:fld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dirty="0" smtClean="0"/>
              <a:t>Common Core Geometry (2200)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981200"/>
            <a:ext cx="6705600" cy="4191000"/>
          </a:xfrm>
          <a:noFill/>
          <a:ln/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Who?</a:t>
            </a:r>
            <a:br>
              <a:rPr lang="en-US" dirty="0" smtClean="0"/>
            </a:br>
            <a:r>
              <a:rPr lang="en-US" dirty="0" smtClean="0"/>
              <a:t>Students who will also complete Common Core Algebra II this year.  </a:t>
            </a:r>
          </a:p>
          <a:p>
            <a:r>
              <a:rPr lang="en-US" i="1" dirty="0" smtClean="0"/>
              <a:t>Note: </a:t>
            </a:r>
            <a:br>
              <a:rPr lang="en-US" i="1" dirty="0" smtClean="0"/>
            </a:br>
            <a:r>
              <a:rPr lang="en-US" i="1" dirty="0" smtClean="0"/>
              <a:t>Common Core Geometry follows the existing sequence based on the current Standard Division Documents (SDDs).</a:t>
            </a:r>
            <a:br>
              <a:rPr lang="en-US" i="1" dirty="0" smtClean="0"/>
            </a:br>
            <a:r>
              <a:rPr lang="en-US" i="1" dirty="0" smtClean="0"/>
              <a:t>*This course is only available this year. </a:t>
            </a:r>
            <a:r>
              <a:rPr lang="en-US" i="1" dirty="0"/>
              <a:t> </a:t>
            </a:r>
            <a:r>
              <a:rPr lang="en-US" i="1" dirty="0" smtClean="0"/>
              <a:t>A student in CC Geometry will need to complete the sequence with CC Algebra II during this school year.</a:t>
            </a:r>
          </a:p>
          <a:p>
            <a:r>
              <a:rPr lang="en-US" dirty="0" smtClean="0"/>
              <a:t>Assessment</a:t>
            </a:r>
            <a:br>
              <a:rPr lang="en-US" dirty="0" smtClean="0"/>
            </a:br>
            <a:r>
              <a:rPr lang="en-US" dirty="0" smtClean="0"/>
              <a:t>NC Final Exam for Common Core Geometry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 autoUpdateAnimBg="0"/>
      <p:bldP spid="6147" grpId="0" build="p" autoUpdateAnimBg="0" advAuto="0"/>
    </p:bldLst>
  </p:timing>
</p:sld>
</file>

<file path=ppt/theme/theme1.xml><?xml version="1.0" encoding="utf-8"?>
<a:theme xmlns:a="http://schemas.openxmlformats.org/drawingml/2006/main" name="AF_DirectionalGrid">
  <a:themeElements>
    <a:clrScheme name="Office Theme 12">
      <a:dk1>
        <a:srgbClr val="2D2015"/>
      </a:dk1>
      <a:lt1>
        <a:srgbClr val="FFFFFF"/>
      </a:lt1>
      <a:dk2>
        <a:srgbClr val="523E26"/>
      </a:dk2>
      <a:lt2>
        <a:srgbClr val="DFC08D"/>
      </a:lt2>
      <a:accent1>
        <a:srgbClr val="8C7B70"/>
      </a:accent1>
      <a:accent2>
        <a:srgbClr val="8F5F2F"/>
      </a:accent2>
      <a:accent3>
        <a:srgbClr val="B3AFAC"/>
      </a:accent3>
      <a:accent4>
        <a:srgbClr val="DADADA"/>
      </a:accent4>
      <a:accent5>
        <a:srgbClr val="C5BFBB"/>
      </a:accent5>
      <a:accent6>
        <a:srgbClr val="81552A"/>
      </a:accent6>
      <a:hlink>
        <a:srgbClr val="CCB400"/>
      </a:hlink>
      <a:folHlink>
        <a:srgbClr val="8C9EA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20DD46C-D7D0-4617-B97E-5F4096C20B4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AF_DirectionalGrid</Template>
  <TotalTime>603</TotalTime>
  <Words>701</Words>
  <Application>Microsoft Office PowerPoint</Application>
  <PresentationFormat>On-screen Show (4:3)</PresentationFormat>
  <Paragraphs>178</Paragraphs>
  <Slides>33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AF_DirectionalGrid</vt:lpstr>
      <vt:lpstr>Teacher Leadership Councils (TLCs)</vt:lpstr>
      <vt:lpstr>Teacher Voice</vt:lpstr>
      <vt:lpstr>Same Sheet of Music</vt:lpstr>
      <vt:lpstr>HS Math Course Update</vt:lpstr>
      <vt:lpstr>High School  Math Update</vt:lpstr>
      <vt:lpstr>Course Implementation Timeline</vt:lpstr>
      <vt:lpstr>Math I (2103)</vt:lpstr>
      <vt:lpstr>Math II (2201)</vt:lpstr>
      <vt:lpstr>Common Core Geometry (2200)</vt:lpstr>
      <vt:lpstr>Math III (2301)</vt:lpstr>
      <vt:lpstr>Common Core Algebra II (2300)</vt:lpstr>
      <vt:lpstr>References/Resources</vt:lpstr>
      <vt:lpstr>References/Resources</vt:lpstr>
      <vt:lpstr>Notes</vt:lpstr>
      <vt:lpstr>Standard Division Documents</vt:lpstr>
      <vt:lpstr>Setting Goals for 2013-14</vt:lpstr>
      <vt:lpstr>Decision &amp; School Net</vt:lpstr>
      <vt:lpstr>Home Base</vt:lpstr>
      <vt:lpstr>IIS / School Net</vt:lpstr>
      <vt:lpstr>Slide 20</vt:lpstr>
      <vt:lpstr>IIS in Home Base</vt:lpstr>
      <vt:lpstr>Searching Materials</vt:lpstr>
      <vt:lpstr>Assessment Admin Tab</vt:lpstr>
      <vt:lpstr>Create an Assessment Test Central</vt:lpstr>
      <vt:lpstr>Item Central  Creating Items</vt:lpstr>
      <vt:lpstr>Open Class</vt:lpstr>
      <vt:lpstr>Test Nav</vt:lpstr>
      <vt:lpstr>SchoolNet</vt:lpstr>
      <vt:lpstr>Deep Dive</vt:lpstr>
      <vt:lpstr>Slide 30</vt:lpstr>
      <vt:lpstr>Resource Sharing</vt:lpstr>
      <vt:lpstr>Slide 32</vt:lpstr>
      <vt:lpstr>Teacher Leadership Councils (TLCs)</vt:lpstr>
    </vt:vector>
  </TitlesOfParts>
  <Company>Onslow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Teacher Leadership Councils (TLCs)</dc:title>
  <dc:creator>Michael Elder</dc:creator>
  <cp:keywords/>
  <cp:lastModifiedBy>Michael Elder</cp:lastModifiedBy>
  <cp:revision>43</cp:revision>
  <dcterms:created xsi:type="dcterms:W3CDTF">2013-10-21T20:34:38Z</dcterms:created>
  <dcterms:modified xsi:type="dcterms:W3CDTF">2013-10-24T18:12:24Z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TC103367869990</vt:lpwstr>
  </property>
</Properties>
</file>