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75" r:id="rId10"/>
    <p:sldId id="276" r:id="rId11"/>
    <p:sldId id="277" r:id="rId12"/>
    <p:sldId id="278" r:id="rId13"/>
    <p:sldId id="264" r:id="rId14"/>
    <p:sldId id="270" r:id="rId15"/>
    <p:sldId id="271" r:id="rId16"/>
    <p:sldId id="272" r:id="rId17"/>
    <p:sldId id="279" r:id="rId18"/>
    <p:sldId id="273" r:id="rId19"/>
    <p:sldId id="268" r:id="rId20"/>
    <p:sldId id="283" r:id="rId21"/>
    <p:sldId id="269" r:id="rId22"/>
    <p:sldId id="274" r:id="rId23"/>
    <p:sldId id="265" r:id="rId24"/>
    <p:sldId id="267" r:id="rId25"/>
    <p:sldId id="260" r:id="rId26"/>
    <p:sldId id="280" r:id="rId27"/>
    <p:sldId id="281" r:id="rId28"/>
    <p:sldId id="282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4876800"/>
            <a:ext cx="7543800" cy="9477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867400"/>
            <a:ext cx="69342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30AF9C-99C9-461E-BE51-D01BA7A7E2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401A8-56EB-410C-80DF-6AEF878435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EEEE9-1FD7-492B-B288-BABB3BB1E2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88A6F-3C1F-440D-9F42-95AE404A16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ABCB0-F23F-486F-B2B2-3B3525FC13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2B03C-5712-4873-BDA7-BBB83CDD43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6CE2D-027E-45B4-A29A-0588274D1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48CBE-E727-42E0-8CA8-7DE55BBE32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891C4-5B2B-40BC-9FF3-EB7A89746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FB0BD-B911-4082-A268-F5BEFCCE54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704C4-7536-44A6-B362-948610CD4B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0863" y="152400"/>
            <a:ext cx="7170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" y="1600200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76FCAF-442A-410D-9894-998F2AEA92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publicschools.org/docs/educatoreffect/measures/specifications/pre-calculus.pd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nslowcounty.rubiconatlas.org/" TargetMode="External"/><Relationship Id="rId2" Type="http://schemas.openxmlformats.org/officeDocument/2006/relationships/hyperlink" Target="http://www.onslow.k12.nc.u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Secondary Math Update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638800"/>
            <a:ext cx="6934200" cy="762000"/>
          </a:xfrm>
        </p:spPr>
        <p:txBody>
          <a:bodyPr/>
          <a:lstStyle/>
          <a:p>
            <a:r>
              <a:rPr lang="en-US" dirty="0" smtClean="0"/>
              <a:t>Tuesday, November 13, 2012</a:t>
            </a:r>
          </a:p>
          <a:p>
            <a:r>
              <a:rPr lang="en-US" dirty="0" smtClean="0"/>
              <a:t>Michael Elder &amp; Math Leaders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58341"/>
            <a:ext cx="3276600" cy="30777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While we are waiting to start…</a:t>
            </a:r>
          </a:p>
          <a:p>
            <a:r>
              <a:rPr lang="en-US" sz="1800" dirty="0"/>
              <a:t>When you are looking at the SDD for Algebra I (high) – when is F.IF.7a taught based on SDD?</a:t>
            </a:r>
            <a:r>
              <a:rPr lang="en-US" dirty="0"/>
              <a:t> </a:t>
            </a:r>
            <a:r>
              <a:rPr lang="en-US" dirty="0" smtClean="0"/>
              <a:t> </a:t>
            </a:r>
          </a:p>
          <a:p>
            <a:r>
              <a:rPr lang="en-US" sz="2000" dirty="0" smtClean="0"/>
              <a:t>(</a:t>
            </a:r>
            <a:r>
              <a:rPr lang="en-US" sz="2000" dirty="0"/>
              <a:t>Graph linear and quadratic functions and show intercepts, maxima, and minima</a:t>
            </a:r>
            <a:r>
              <a:rPr lang="en-US" sz="2000" dirty="0" smtClean="0"/>
              <a:t>.)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8077200" cy="914400"/>
          </a:xfrm>
        </p:spPr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r>
              <a:rPr lang="en-US" dirty="0" err="1" smtClean="0"/>
              <a:t>Wordle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41601" y="177799"/>
            <a:ext cx="4190998" cy="825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858000" cy="914400"/>
          </a:xfrm>
        </p:spPr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r>
              <a:rPr lang="en-US" dirty="0" err="1" smtClean="0"/>
              <a:t>Wordle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106" r="5532"/>
          <a:stretch>
            <a:fillRect/>
          </a:stretch>
        </p:blipFill>
        <p:spPr bwMode="auto">
          <a:xfrm rot="5400000">
            <a:off x="2305907" y="19907"/>
            <a:ext cx="5141785" cy="853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781800" cy="990600"/>
          </a:xfrm>
        </p:spPr>
        <p:txBody>
          <a:bodyPr/>
          <a:lstStyle/>
          <a:p>
            <a:r>
              <a:rPr lang="en-US" dirty="0" smtClean="0"/>
              <a:t>Math I </a:t>
            </a:r>
            <a:r>
              <a:rPr lang="en-US" dirty="0" err="1" smtClean="0"/>
              <a:t>Wordle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8267700" cy="4147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r>
              <a:rPr lang="en-US" dirty="0" smtClean="0"/>
              <a:t>Summative Assessments in Mathematics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646238"/>
            <a:ext cx="4192588" cy="639762"/>
          </a:xfrm>
        </p:spPr>
        <p:txBody>
          <a:bodyPr/>
          <a:lstStyle/>
          <a:p>
            <a:r>
              <a:rPr lang="en-US" dirty="0" smtClean="0"/>
              <a:t>End of Grade/Course</a:t>
            </a:r>
            <a:br>
              <a:rPr lang="en-US" dirty="0" smtClean="0"/>
            </a:br>
            <a:r>
              <a:rPr lang="en-US" dirty="0" smtClean="0"/>
              <a:t>Summative Assessments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2667000"/>
            <a:ext cx="4192588" cy="3459162"/>
          </a:xfrm>
        </p:spPr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Math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Math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Math</a:t>
            </a:r>
          </a:p>
          <a:p>
            <a:r>
              <a:rPr lang="en-US" dirty="0" smtClean="0"/>
              <a:t>Algebra I </a:t>
            </a:r>
            <a:br>
              <a:rPr lang="en-US" dirty="0" smtClean="0"/>
            </a:br>
            <a:r>
              <a:rPr lang="en-US" dirty="0" smtClean="0"/>
              <a:t>(based on new standards)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1208088"/>
          </a:xfrm>
        </p:spPr>
        <p:txBody>
          <a:bodyPr/>
          <a:lstStyle/>
          <a:p>
            <a:r>
              <a:rPr lang="en-US" dirty="0" smtClean="0"/>
              <a:t>Measures of Student Learning (MSL) / Common Exams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666999"/>
            <a:ext cx="4270375" cy="3459163"/>
          </a:xfrm>
        </p:spPr>
        <p:txBody>
          <a:bodyPr/>
          <a:lstStyle/>
          <a:p>
            <a:r>
              <a:rPr lang="en-US" dirty="0" smtClean="0"/>
              <a:t>Geometry (locally generated first semester)*</a:t>
            </a:r>
          </a:p>
          <a:p>
            <a:r>
              <a:rPr lang="en-US" dirty="0" smtClean="0"/>
              <a:t>Algebra II (locally generated first semester)*</a:t>
            </a:r>
          </a:p>
          <a:p>
            <a:r>
              <a:rPr lang="en-US" dirty="0" smtClean="0"/>
              <a:t>AFM (state generated)</a:t>
            </a:r>
          </a:p>
          <a:p>
            <a:pPr>
              <a:buNone/>
            </a:pPr>
            <a:r>
              <a:rPr lang="en-US" dirty="0" smtClean="0"/>
              <a:t>*Teams to create the Geometry and Algebra II Common Exams will be pulled together soon.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Specifications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Sixth, Seventh, Eighth Grade, and Algebra I</a:t>
            </a:r>
          </a:p>
          <a:p>
            <a:pPr lvl="1"/>
            <a:r>
              <a:rPr lang="en-US" dirty="0" smtClean="0"/>
              <a:t>Test Specifications</a:t>
            </a:r>
            <a:br>
              <a:rPr lang="en-US" dirty="0" smtClean="0"/>
            </a:br>
            <a:r>
              <a:rPr lang="en-US" dirty="0" smtClean="0"/>
              <a:t>http://www.ncpublicschools.org/docs/acre/assessment/math.pdf </a:t>
            </a:r>
          </a:p>
          <a:p>
            <a:pPr lvl="1"/>
            <a:r>
              <a:rPr lang="en-US" dirty="0" smtClean="0"/>
              <a:t>Link to content and to one or more math practices</a:t>
            </a:r>
          </a:p>
          <a:p>
            <a:pPr lvl="1"/>
            <a:r>
              <a:rPr lang="en-US" dirty="0" smtClean="0"/>
              <a:t> 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3750" t="32443" r="25000" b="42235"/>
          <a:stretch>
            <a:fillRect/>
          </a:stretch>
        </p:blipFill>
        <p:spPr bwMode="auto">
          <a:xfrm>
            <a:off x="0" y="1524000"/>
            <a:ext cx="754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l="23750" t="34817" r="24375" b="41444"/>
          <a:stretch>
            <a:fillRect/>
          </a:stretch>
        </p:blipFill>
        <p:spPr bwMode="auto">
          <a:xfrm>
            <a:off x="1828800" y="4191000"/>
            <a:ext cx="731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on </a:t>
            </a:r>
            <a:br>
              <a:rPr lang="en-US" dirty="0" smtClean="0"/>
            </a:br>
            <a:r>
              <a:rPr lang="en-US" dirty="0" smtClean="0"/>
              <a:t>CCSS Summative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05400"/>
          </a:xfrm>
        </p:spPr>
        <p:txBody>
          <a:bodyPr/>
          <a:lstStyle/>
          <a:p>
            <a:r>
              <a:rPr lang="en-US" dirty="0" smtClean="0"/>
              <a:t>Grades 5–8 &amp; Algebra I Math assessments</a:t>
            </a:r>
          </a:p>
          <a:p>
            <a:pPr lvl="1"/>
            <a:r>
              <a:rPr lang="en-US" sz="2000" dirty="0" smtClean="0"/>
              <a:t>Four-response-option multiple-choice items and</a:t>
            </a:r>
          </a:p>
          <a:p>
            <a:pPr lvl="1"/>
            <a:r>
              <a:rPr lang="en-US" sz="2000" dirty="0" smtClean="0"/>
              <a:t>About 20% gridded-response items requiring numerical responses </a:t>
            </a:r>
          </a:p>
          <a:p>
            <a:r>
              <a:rPr lang="en-US" dirty="0" smtClean="0"/>
              <a:t>NCEXTEND2 assessments</a:t>
            </a:r>
          </a:p>
          <a:p>
            <a:pPr lvl="2"/>
            <a:r>
              <a:rPr lang="en-US" sz="2000" dirty="0" smtClean="0"/>
              <a:t>three-response-option multiple-choice items and gridded-response</a:t>
            </a:r>
          </a:p>
          <a:p>
            <a:r>
              <a:rPr lang="en-US" dirty="0" smtClean="0"/>
              <a:t>Calculator-active and inactive sections</a:t>
            </a:r>
          </a:p>
          <a:p>
            <a:pPr lvl="2"/>
            <a:r>
              <a:rPr lang="en-US" sz="2000" dirty="0" smtClean="0"/>
              <a:t>1/3 to ½ of the Grades 3–8 assessments inactive</a:t>
            </a:r>
          </a:p>
          <a:p>
            <a:pPr lvl="2"/>
            <a:r>
              <a:rPr lang="en-US" sz="2000" dirty="0" smtClean="0"/>
              <a:t>1/3 Algebra I will be calculator inactive.</a:t>
            </a:r>
          </a:p>
          <a:p>
            <a:r>
              <a:rPr lang="en-US" dirty="0" smtClean="0"/>
              <a:t>NCEXTEND1 mathematics</a:t>
            </a:r>
          </a:p>
          <a:p>
            <a:pPr lvl="1"/>
            <a:r>
              <a:rPr lang="en-US" sz="2000" dirty="0" smtClean="0"/>
              <a:t>15 performance-based, multiple-choice 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/>
              <a:t>How </a:t>
            </a:r>
            <a:r>
              <a:rPr lang="en-US" sz="2000" b="1" dirty="0"/>
              <a:t>many questions of each type will there be (EOG)? </a:t>
            </a:r>
          </a:p>
          <a:p>
            <a:r>
              <a:rPr lang="en-US" sz="1800" dirty="0" smtClean="0"/>
              <a:t>Grades </a:t>
            </a:r>
            <a:r>
              <a:rPr lang="en-US" sz="1800" dirty="0"/>
              <a:t>3–5: For the general assessments, there are a total of 54 questions, of which 10 are experimental. </a:t>
            </a:r>
          </a:p>
          <a:p>
            <a:r>
              <a:rPr lang="en-US" sz="1800" dirty="0"/>
              <a:t>Grades 3–5: For the </a:t>
            </a:r>
            <a:r>
              <a:rPr lang="en-US" sz="1800" b="1" i="1" dirty="0"/>
              <a:t>NCEXTEND2 assessments, there are a total of 48 questions, of which 8 are experimental. </a:t>
            </a:r>
          </a:p>
          <a:p>
            <a:r>
              <a:rPr lang="en-US" sz="1800" dirty="0"/>
              <a:t>Grades 6–8: For the general assessments, there are a total of 60 questions, of which 10 are experimental. </a:t>
            </a:r>
          </a:p>
          <a:p>
            <a:r>
              <a:rPr lang="en-US" sz="1800" dirty="0"/>
              <a:t>Grades 6–8: For the </a:t>
            </a:r>
            <a:r>
              <a:rPr lang="en-US" sz="1800" b="1" i="1" dirty="0"/>
              <a:t>NCEXTEND2 assessments for grades 6–8, there are a total of 50 questions, of which 10 are experimental</a:t>
            </a:r>
            <a:r>
              <a:rPr lang="en-US" sz="1800" b="1" i="1" dirty="0" smtClean="0"/>
              <a:t>.</a:t>
            </a:r>
            <a:endParaRPr lang="en-US" sz="1800" b="1" i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2140" t="29122" r="21033" b="40899"/>
          <a:stretch>
            <a:fillRect/>
          </a:stretch>
        </p:blipFill>
        <p:spPr bwMode="auto">
          <a:xfrm>
            <a:off x="1600200" y="4419600"/>
            <a:ext cx="754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Released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2012-2013 Released Forms</a:t>
            </a:r>
          </a:p>
          <a:p>
            <a:pPr lvl="1"/>
            <a:r>
              <a:rPr lang="en-US" dirty="0" smtClean="0"/>
              <a:t>Available now for Algebra 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http://www.ncpublicschools.org/accountability/testing/releasedforms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online and paper-pencil format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Available </a:t>
            </a:r>
            <a:r>
              <a:rPr lang="en-US" dirty="0"/>
              <a:t>a</a:t>
            </a:r>
            <a:r>
              <a:rPr lang="en-US" dirty="0" smtClean="0"/>
              <a:t>fter January for elementary and middle grades math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7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Exams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Aligned to new Common Core Standards</a:t>
            </a:r>
          </a:p>
          <a:p>
            <a:r>
              <a:rPr lang="en-US" dirty="0" smtClean="0"/>
              <a:t>Only one version </a:t>
            </a:r>
            <a:r>
              <a:rPr lang="en-US" dirty="0"/>
              <a:t>of the Common </a:t>
            </a:r>
            <a:r>
              <a:rPr lang="en-US" dirty="0" smtClean="0"/>
              <a:t>Exam/MSL</a:t>
            </a:r>
          </a:p>
          <a:p>
            <a:r>
              <a:rPr lang="en-US" dirty="0" smtClean="0"/>
              <a:t>Common Exam/MSLs are </a:t>
            </a:r>
            <a:r>
              <a:rPr lang="en-US" dirty="0"/>
              <a:t>calculator active.  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released </a:t>
            </a:r>
            <a:r>
              <a:rPr lang="en-US" dirty="0" smtClean="0"/>
              <a:t>forms</a:t>
            </a:r>
          </a:p>
          <a:p>
            <a:r>
              <a:rPr lang="en-US" dirty="0" smtClean="0"/>
              <a:t>Assessment prototypes for examples </a:t>
            </a:r>
            <a:r>
              <a:rPr lang="en-US" dirty="0"/>
              <a:t>  </a:t>
            </a:r>
            <a:br>
              <a:rPr lang="en-US" dirty="0"/>
            </a:br>
            <a:r>
              <a:rPr lang="en-US" dirty="0" smtClean="0"/>
              <a:t>http://www.ncpublicschools.org/docs/educatoreffect/measures/sample-high-exam.pdf </a:t>
            </a:r>
          </a:p>
          <a:p>
            <a:pPr>
              <a:buNone/>
            </a:pPr>
            <a:r>
              <a:rPr lang="en-US" sz="2400" i="1" dirty="0" smtClean="0"/>
              <a:t>Jennifer </a:t>
            </a:r>
            <a:r>
              <a:rPr lang="en-US" sz="2400" i="1" dirty="0"/>
              <a:t>Preston with the NC Department of Public Instruction helped with this information.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 Common Understanding of…</a:t>
            </a:r>
          </a:p>
          <a:p>
            <a:pPr lvl="1"/>
            <a:r>
              <a:rPr lang="en-US" dirty="0" smtClean="0"/>
              <a:t>Math Expectations</a:t>
            </a:r>
          </a:p>
          <a:p>
            <a:pPr lvl="1"/>
            <a:r>
              <a:rPr lang="en-US" dirty="0" smtClean="0"/>
              <a:t>Math Standards</a:t>
            </a:r>
          </a:p>
          <a:p>
            <a:pPr lvl="1"/>
            <a:r>
              <a:rPr lang="en-US" dirty="0" smtClean="0"/>
              <a:t>Assessment for 2012-2013 and beyond</a:t>
            </a:r>
          </a:p>
          <a:p>
            <a:pPr lvl="1"/>
            <a:r>
              <a:rPr lang="en-US" dirty="0" smtClean="0"/>
              <a:t>Location of Resources</a:t>
            </a:r>
          </a:p>
          <a:p>
            <a:r>
              <a:rPr lang="en-US" dirty="0" smtClean="0"/>
              <a:t>Visioning</a:t>
            </a:r>
          </a:p>
          <a:p>
            <a:r>
              <a:rPr lang="en-US" dirty="0" smtClean="0"/>
              <a:t>Gather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863" y="381000"/>
            <a:ext cx="7170737" cy="1143000"/>
          </a:xfrm>
        </p:spPr>
        <p:txBody>
          <a:bodyPr/>
          <a:lstStyle/>
          <a:p>
            <a:r>
              <a:rPr lang="en-US" dirty="0" smtClean="0"/>
              <a:t>Pre-Calculus and AFM Common Exam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51054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www.ncpublicschools.org/docs/educatoreffect/measures/specifications/pre-calculus.pdf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Proficiency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Grades 3-8 Mathematics</a:t>
            </a:r>
            <a:br>
              <a:rPr lang="en-US" dirty="0" smtClean="0"/>
            </a:br>
            <a:r>
              <a:rPr lang="en-US" dirty="0" smtClean="0"/>
              <a:t>http://www.ncpublicschools.org/docs/accountability/testing/achievelevels/g38mathalds.pdf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2286000" cy="510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EOG/EOCs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54480"/>
            <a:ext cx="6629400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5105400"/>
          </a:xfrm>
        </p:spPr>
        <p:txBody>
          <a:bodyPr/>
          <a:lstStyle/>
          <a:p>
            <a:r>
              <a:rPr lang="en-US" dirty="0" smtClean="0"/>
              <a:t>NC DPI </a:t>
            </a:r>
            <a:r>
              <a:rPr lang="en-US" dirty="0" err="1" smtClean="0"/>
              <a:t>WikiSpace</a:t>
            </a:r>
            <a:r>
              <a:rPr lang="en-US" dirty="0" smtClean="0"/>
              <a:t>: </a:t>
            </a:r>
            <a:r>
              <a:rPr lang="en-US" sz="2400" dirty="0" smtClean="0"/>
              <a:t>www.maccss.ncdpi.wikispaces.net</a:t>
            </a:r>
            <a:endParaRPr lang="en-US" dirty="0" smtClean="0"/>
          </a:p>
          <a:p>
            <a:r>
              <a:rPr lang="en-US" dirty="0" err="1" smtClean="0"/>
              <a:t>Symbaloo</a:t>
            </a:r>
            <a:r>
              <a:rPr lang="en-US" dirty="0" smtClean="0"/>
              <a:t>(s): </a:t>
            </a:r>
            <a:r>
              <a:rPr lang="en-US" sz="2400" dirty="0" smtClean="0"/>
              <a:t>www.symbaloo.com</a:t>
            </a:r>
            <a:endParaRPr lang="en-US" dirty="0" smtClean="0"/>
          </a:p>
          <a:p>
            <a:r>
              <a:rPr lang="en-US" dirty="0" smtClean="0"/>
              <a:t>K-8 Quick Reference Guides:                    </a:t>
            </a:r>
            <a:br>
              <a:rPr lang="en-US" dirty="0" smtClean="0"/>
            </a:br>
            <a:r>
              <a:rPr lang="en-US" sz="2400" dirty="0" smtClean="0"/>
              <a:t>         http://aplus.ncdpi.wikispaces.net/Reference+Guides</a:t>
            </a:r>
          </a:p>
          <a:p>
            <a:r>
              <a:rPr lang="en-US" sz="2400" dirty="0" smtClean="0"/>
              <a:t>Lessons for Learning (Middle School Lessons/Units)</a:t>
            </a:r>
          </a:p>
          <a:p>
            <a:pPr lvl="1"/>
            <a:r>
              <a:rPr lang="en-US" sz="2000" dirty="0" smtClean="0"/>
              <a:t>http://maccss.ncdpi.wikispaces.net/Lessons+For+Learning </a:t>
            </a:r>
          </a:p>
          <a:p>
            <a:r>
              <a:rPr lang="en-US" dirty="0" smtClean="0"/>
              <a:t>One Another &amp; TLC Work</a:t>
            </a:r>
          </a:p>
        </p:txBody>
      </p:sp>
      <p:sp>
        <p:nvSpPr>
          <p:cNvPr id="4" name="Rectangle 3">
            <a:hlinkClick r:id="rId2"/>
          </p:cNvPr>
          <p:cNvSpPr/>
          <p:nvPr/>
        </p:nvSpPr>
        <p:spPr>
          <a:xfrm rot="21008704">
            <a:off x="138803" y="5610715"/>
            <a:ext cx="320755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Onslow County </a:t>
            </a:r>
            <a:b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Schools Website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 rot="785093">
            <a:off x="5250310" y="5573680"/>
            <a:ext cx="302657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Rubicon </a:t>
            </a:r>
            <a:b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Atlas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will math instruction look different as a result of our work…</a:t>
            </a:r>
          </a:p>
          <a:p>
            <a:pPr lvl="1"/>
            <a:r>
              <a:rPr lang="en-US" dirty="0" smtClean="0"/>
              <a:t>Next week?</a:t>
            </a:r>
          </a:p>
          <a:p>
            <a:pPr lvl="1"/>
            <a:r>
              <a:rPr lang="en-US" dirty="0" smtClean="0"/>
              <a:t>In one year?</a:t>
            </a:r>
          </a:p>
          <a:p>
            <a:pPr lvl="1"/>
            <a:r>
              <a:rPr lang="en-US" dirty="0" smtClean="0"/>
              <a:t>In five years?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To-Dos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Questions and To-Dos that e</a:t>
            </a:r>
            <a:r>
              <a:rPr lang="en-US" sz="2800" dirty="0" smtClean="0"/>
              <a:t>merged</a:t>
            </a:r>
          </a:p>
          <a:p>
            <a:pPr lvl="1"/>
            <a:r>
              <a:rPr lang="en-US" sz="2400" dirty="0" smtClean="0"/>
              <a:t>What kind of score will teachers see from EOGs/EOCs and Common Exams?</a:t>
            </a:r>
          </a:p>
          <a:p>
            <a:pPr lvl="1"/>
            <a:r>
              <a:rPr lang="en-US" sz="2400" dirty="0" smtClean="0"/>
              <a:t>Need to look at timing and pacing of SDD and Benchmark exam as well as the percent of inactive items (should it align with state test specifications)</a:t>
            </a:r>
          </a:p>
          <a:p>
            <a:pPr lvl="1"/>
            <a:r>
              <a:rPr lang="en-US" sz="2400" dirty="0" smtClean="0"/>
              <a:t>For Statistics will there be a state exam or a locally developed Common Exam (or will these just be teacher made final exams)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To-Dos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Will Gridded Response items on an Algebra I EOC done online just be typing in the response?</a:t>
            </a:r>
          </a:p>
          <a:p>
            <a:pPr lvl="1"/>
            <a:r>
              <a:rPr lang="en-US" sz="2400" dirty="0" smtClean="0"/>
              <a:t>Does “Constructed Response” include gridded response?</a:t>
            </a:r>
          </a:p>
          <a:p>
            <a:pPr lvl="1"/>
            <a:r>
              <a:rPr lang="en-US" sz="2400" dirty="0" smtClean="0"/>
              <a:t>What kind of training will there be for scoring using the state rubric for constructed response?</a:t>
            </a:r>
          </a:p>
          <a:p>
            <a:pPr lvl="1"/>
            <a:r>
              <a:rPr lang="en-US" sz="2400" dirty="0" smtClean="0"/>
              <a:t>Can constructed response items be completed before the day of the exam?</a:t>
            </a:r>
          </a:p>
          <a:p>
            <a:r>
              <a:rPr lang="en-US" sz="2800" dirty="0" smtClean="0"/>
              <a:t>Make sure all teachers are using the Common Core State Standards and know where to find their unpacking documents</a:t>
            </a:r>
          </a:p>
          <a:p>
            <a:r>
              <a:rPr lang="en-US" sz="2800" dirty="0" smtClean="0"/>
              <a:t>Share, share, and share</a:t>
            </a:r>
          </a:p>
          <a:p>
            <a:r>
              <a:rPr lang="en-US" sz="2800" dirty="0" smtClean="0"/>
              <a:t>Follow the Onslow Math Blog for immediate updates </a:t>
            </a:r>
            <a:br>
              <a:rPr lang="en-US" sz="2800" dirty="0" smtClean="0"/>
            </a:br>
            <a:r>
              <a:rPr lang="en-US" sz="2800" dirty="0" smtClean="0"/>
              <a:t>(www.onslowmath.blogspot.com)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To-Dos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Teachers in the group asked if we could have an </a:t>
            </a:r>
            <a:r>
              <a:rPr lang="en-US" sz="2800" dirty="0" err="1" smtClean="0"/>
              <a:t>Edmodo</a:t>
            </a:r>
            <a:r>
              <a:rPr lang="en-US" sz="2800" dirty="0" smtClean="0"/>
              <a:t> group for Secondary Math to share</a:t>
            </a:r>
          </a:p>
          <a:p>
            <a:r>
              <a:rPr lang="en-US" sz="2800" dirty="0" smtClean="0"/>
              <a:t>Set Friday, November 30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as a date to pull teachers to create local Common Exams (MSLs) for Geometry and Algebra II</a:t>
            </a:r>
          </a:p>
          <a:p>
            <a:pPr lvl="1"/>
            <a:r>
              <a:rPr lang="en-US" sz="2400" dirty="0" smtClean="0"/>
              <a:t>Suggestion to have 4 teachers for Algebra II and 4 teachers for Geometry </a:t>
            </a:r>
          </a:p>
          <a:p>
            <a:pPr lvl="2"/>
            <a:r>
              <a:rPr lang="en-US" sz="2000" dirty="0" smtClean="0"/>
              <a:t>At least one from each HS if possible</a:t>
            </a:r>
          </a:p>
          <a:p>
            <a:pPr lvl="2"/>
            <a:r>
              <a:rPr lang="en-US" sz="2000" dirty="0" smtClean="0"/>
              <a:t>Will set the date and get back to everyone ASAP</a:t>
            </a:r>
          </a:p>
          <a:p>
            <a:pPr lvl="1"/>
            <a:r>
              <a:rPr lang="en-US" dirty="0" smtClean="0"/>
              <a:t>TLC groups- suggestion to work on sample plans and to do some training on Big Ideas, Enduring Understandings, etc.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To-Dos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Make </a:t>
            </a:r>
            <a:r>
              <a:rPr lang="en-US" sz="2800" dirty="0" smtClean="0"/>
              <a:t>sure all teachers are using the Common Core State Standards and know where to find their unpacking documents</a:t>
            </a:r>
          </a:p>
          <a:p>
            <a:r>
              <a:rPr lang="en-US" sz="2800" dirty="0" smtClean="0"/>
              <a:t>Share, share, and share</a:t>
            </a:r>
          </a:p>
          <a:p>
            <a:r>
              <a:rPr lang="en-US" sz="2800" dirty="0" smtClean="0"/>
              <a:t>Follow the Onslow Math Blog for immediate updates </a:t>
            </a:r>
            <a:br>
              <a:rPr lang="en-US" sz="2800" dirty="0" smtClean="0"/>
            </a:br>
            <a:r>
              <a:rPr lang="en-US" sz="2800" dirty="0" smtClean="0"/>
              <a:t>(www.onslowmath.blogspot.com)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Relief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http://vimeo.com/14975413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 Practices</a:t>
            </a:r>
          </a:p>
          <a:p>
            <a:r>
              <a:rPr lang="en-US" dirty="0" smtClean="0"/>
              <a:t>Math Standards</a:t>
            </a:r>
          </a:p>
          <a:p>
            <a:r>
              <a:rPr lang="en-US" dirty="0" smtClean="0"/>
              <a:t>Non-</a:t>
            </a:r>
            <a:r>
              <a:rPr lang="en-US" dirty="0" err="1" smtClean="0"/>
              <a:t>Negotiables</a:t>
            </a:r>
            <a:endParaRPr lang="en-US" dirty="0" smtClean="0"/>
          </a:p>
          <a:p>
            <a:pPr lvl="1"/>
            <a:r>
              <a:rPr lang="en-US" dirty="0" smtClean="0"/>
              <a:t>How we will teach to address these:</a:t>
            </a:r>
          </a:p>
          <a:p>
            <a:pPr lvl="2"/>
            <a:r>
              <a:rPr lang="en-US" dirty="0" smtClean="0"/>
              <a:t>What every elementary student will enter middle school knowing:</a:t>
            </a:r>
          </a:p>
          <a:p>
            <a:pPr lvl="2"/>
            <a:r>
              <a:rPr lang="en-US" dirty="0" smtClean="0"/>
              <a:t>What every middle school student will enter middle school knowing:</a:t>
            </a:r>
          </a:p>
          <a:p>
            <a:pPr lvl="2"/>
            <a:r>
              <a:rPr lang="en-US" dirty="0" smtClean="0"/>
              <a:t>What every high school student will enter a university or career knowing: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How behind the Content</a:t>
            </a:r>
          </a:p>
          <a:p>
            <a:pPr lvl="1"/>
            <a:r>
              <a:rPr lang="en-US" sz="1400" dirty="0" smtClean="0"/>
              <a:t>From: http://www.insidemathematics.org/index.php/commmon-core-math-intro </a:t>
            </a:r>
            <a:endParaRPr lang="en-US" sz="1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9375" t="40356" r="15625" b="35114"/>
          <a:stretch>
            <a:fillRect/>
          </a:stretch>
        </p:blipFill>
        <p:spPr bwMode="auto">
          <a:xfrm>
            <a:off x="533400" y="2514600"/>
            <a:ext cx="8305800" cy="357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Practices</a:t>
            </a:r>
            <a:r>
              <a:rPr lang="en-US" dirty="0" smtClean="0">
                <a:sym typeface="Wingdings" pitchFamily="2" charset="2"/>
              </a:rPr>
              <a:t>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-76200" y="1676400"/>
            <a:ext cx="5257800" cy="5105400"/>
          </a:xfrm>
        </p:spPr>
        <p:txBody>
          <a:bodyPr/>
          <a:lstStyle/>
          <a:p>
            <a:r>
              <a:rPr lang="en-US" dirty="0" smtClean="0"/>
              <a:t>Unpacking Documents</a:t>
            </a:r>
            <a:br>
              <a:rPr lang="en-US" dirty="0" smtClean="0"/>
            </a:br>
            <a:r>
              <a:rPr lang="en-US" sz="1800" dirty="0" smtClean="0"/>
              <a:t>From: http://maccss.ncdpi.wikispaces.net/home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6888" t="25127" r="19312" b="11651"/>
          <a:stretch>
            <a:fillRect/>
          </a:stretch>
        </p:blipFill>
        <p:spPr bwMode="auto">
          <a:xfrm>
            <a:off x="1219200" y="16002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81600"/>
          </a:xfrm>
        </p:spPr>
        <p:txBody>
          <a:bodyPr/>
          <a:lstStyle/>
          <a:p>
            <a:r>
              <a:rPr lang="en-US" dirty="0" smtClean="0"/>
              <a:t>Which Standards?</a:t>
            </a:r>
          </a:p>
          <a:p>
            <a:pPr lvl="1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-8</a:t>
            </a:r>
            <a:r>
              <a:rPr lang="en-US" baseline="30000" dirty="0" smtClean="0"/>
              <a:t>th</a:t>
            </a:r>
            <a:r>
              <a:rPr lang="en-US" dirty="0" smtClean="0"/>
              <a:t> Grade: Common Core Standards</a:t>
            </a:r>
            <a:br>
              <a:rPr lang="en-US" dirty="0" smtClean="0"/>
            </a:br>
            <a:r>
              <a:rPr lang="en-US" dirty="0" smtClean="0"/>
              <a:t>          Attention to Gaps due to transition</a:t>
            </a:r>
          </a:p>
          <a:p>
            <a:pPr lvl="1"/>
            <a:r>
              <a:rPr lang="en-US" dirty="0" smtClean="0"/>
              <a:t>Algebra I: Math I Standards </a:t>
            </a:r>
            <a:br>
              <a:rPr lang="en-US" dirty="0" smtClean="0"/>
            </a:br>
            <a:r>
              <a:rPr lang="en-US" dirty="0" smtClean="0"/>
              <a:t>          (8</a:t>
            </a:r>
            <a:r>
              <a:rPr lang="en-US" baseline="30000" dirty="0" smtClean="0"/>
              <a:t>th</a:t>
            </a:r>
            <a:r>
              <a:rPr lang="en-US" dirty="0" smtClean="0"/>
              <a:t> Grade, 9</a:t>
            </a:r>
            <a:r>
              <a:rPr lang="en-US" baseline="30000" dirty="0" smtClean="0"/>
              <a:t>th</a:t>
            </a:r>
            <a:r>
              <a:rPr lang="en-US" dirty="0" smtClean="0"/>
              <a:t> Grade, 10</a:t>
            </a:r>
            <a:r>
              <a:rPr lang="en-US" baseline="30000" dirty="0" smtClean="0"/>
              <a:t>th</a:t>
            </a:r>
            <a:r>
              <a:rPr lang="en-US" dirty="0" smtClean="0"/>
              <a:t> Grade…)</a:t>
            </a:r>
          </a:p>
          <a:p>
            <a:pPr lvl="1"/>
            <a:r>
              <a:rPr lang="en-US" dirty="0" smtClean="0"/>
              <a:t>Geometry: Common Core Standards</a:t>
            </a:r>
            <a:br>
              <a:rPr lang="en-US" dirty="0" smtClean="0"/>
            </a:br>
            <a:r>
              <a:rPr lang="en-US" dirty="0" smtClean="0"/>
              <a:t>          Attention to Gaps due to transition</a:t>
            </a:r>
          </a:p>
          <a:p>
            <a:pPr lvl="1"/>
            <a:r>
              <a:rPr lang="en-US" dirty="0" smtClean="0"/>
              <a:t>Algebra II: Common Core Standards</a:t>
            </a:r>
            <a:br>
              <a:rPr lang="en-US" dirty="0" smtClean="0"/>
            </a:br>
            <a:r>
              <a:rPr lang="en-US" dirty="0" smtClean="0"/>
              <a:t>          Attention to Gaps due to transition</a:t>
            </a:r>
          </a:p>
          <a:p>
            <a:pPr lvl="1"/>
            <a:r>
              <a:rPr lang="en-US" dirty="0" smtClean="0"/>
              <a:t>Fourth Math (AFM, Pre-Calculus, etc.): </a:t>
            </a:r>
            <a:br>
              <a:rPr lang="en-US" dirty="0" smtClean="0"/>
            </a:br>
            <a:r>
              <a:rPr lang="en-US" dirty="0" smtClean="0"/>
              <a:t>         2003 Standard Course of Study for this year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Standards:</a:t>
            </a:r>
            <a:br>
              <a:rPr lang="en-US" dirty="0" smtClean="0"/>
            </a:br>
            <a:r>
              <a:rPr lang="en-US" dirty="0" smtClean="0"/>
              <a:t>Major Work of the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05400"/>
          </a:xfrm>
        </p:spPr>
        <p:txBody>
          <a:bodyPr/>
          <a:lstStyle/>
          <a:p>
            <a:r>
              <a:rPr lang="en-US" dirty="0" smtClean="0"/>
              <a:t>Major Work of the Grade- clarification</a:t>
            </a:r>
            <a:br>
              <a:rPr lang="en-US" dirty="0" smtClean="0"/>
            </a:br>
            <a:r>
              <a:rPr lang="en-US" dirty="0" smtClean="0"/>
              <a:t> http://maccss.ncdpi.wikispaces.net/NCCTM</a:t>
            </a:r>
          </a:p>
          <a:p>
            <a:endParaRPr lang="en-US" dirty="0"/>
          </a:p>
        </p:txBody>
      </p:sp>
      <p:pic>
        <p:nvPicPr>
          <p:cNvPr id="15362" name="Picture 2" descr="http://1.bp.blogspot.com/-uDKGMbyycKY/UJax-TwdTZI/AAAAAAAAAEA/2pQ37AZvoIA/s1600/Math+1+Major+Wo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14600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8077200" cy="838200"/>
          </a:xfrm>
        </p:spPr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r>
              <a:rPr lang="en-US" dirty="0" err="1" smtClean="0"/>
              <a:t>Wordle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0435" r="31884"/>
          <a:stretch>
            <a:fillRect/>
          </a:stretch>
        </p:blipFill>
        <p:spPr bwMode="auto">
          <a:xfrm rot="5400000">
            <a:off x="2743200" y="228600"/>
            <a:ext cx="4114800" cy="838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 puzzle design template">
  <a:themeElements>
    <a:clrScheme name="Default Design 1">
      <a:dk1>
        <a:srgbClr val="003366"/>
      </a:dk1>
      <a:lt1>
        <a:srgbClr val="0099CC"/>
      </a:lt1>
      <a:dk2>
        <a:srgbClr val="003366"/>
      </a:dk2>
      <a:lt2>
        <a:srgbClr val="003366"/>
      </a:lt2>
      <a:accent1>
        <a:srgbClr val="DAE7EE"/>
      </a:accent1>
      <a:accent2>
        <a:srgbClr val="9ED2F6"/>
      </a:accent2>
      <a:accent3>
        <a:srgbClr val="AACAE2"/>
      </a:accent3>
      <a:accent4>
        <a:srgbClr val="002A56"/>
      </a:accent4>
      <a:accent5>
        <a:srgbClr val="EAF1F5"/>
      </a:accent5>
      <a:accent6>
        <a:srgbClr val="8FBEDF"/>
      </a:accent6>
      <a:hlink>
        <a:srgbClr val="D1B681"/>
      </a:hlink>
      <a:folHlink>
        <a:srgbClr val="B2C45A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3366"/>
        </a:dk1>
        <a:lt1>
          <a:srgbClr val="0099CC"/>
        </a:lt1>
        <a:dk2>
          <a:srgbClr val="003366"/>
        </a:dk2>
        <a:lt2>
          <a:srgbClr val="003366"/>
        </a:lt2>
        <a:accent1>
          <a:srgbClr val="DAE7EE"/>
        </a:accent1>
        <a:accent2>
          <a:srgbClr val="9ED2F6"/>
        </a:accent2>
        <a:accent3>
          <a:srgbClr val="AACAE2"/>
        </a:accent3>
        <a:accent4>
          <a:srgbClr val="002A56"/>
        </a:accent4>
        <a:accent5>
          <a:srgbClr val="EAF1F5"/>
        </a:accent5>
        <a:accent6>
          <a:srgbClr val="8FBEDF"/>
        </a:accent6>
        <a:hlink>
          <a:srgbClr val="D1B681"/>
        </a:hlink>
        <a:folHlink>
          <a:srgbClr val="B2C4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 puzzle design template</Template>
  <TotalTime>599</TotalTime>
  <Words>809</Words>
  <Application>Microsoft Office PowerPoint</Application>
  <PresentationFormat>On-screen Show (4:3)</PresentationFormat>
  <Paragraphs>131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Teamwork puzzle design template</vt:lpstr>
      <vt:lpstr>Secondary Math Update</vt:lpstr>
      <vt:lpstr>Agenda - Goals</vt:lpstr>
      <vt:lpstr>A Little Relief</vt:lpstr>
      <vt:lpstr>Math Expectations</vt:lpstr>
      <vt:lpstr>Math Practices</vt:lpstr>
      <vt:lpstr>Math Practices Details</vt:lpstr>
      <vt:lpstr>Math Standards</vt:lpstr>
      <vt:lpstr>Math Standards: Major Work of the Grade</vt:lpstr>
      <vt:lpstr>6th Grade Wordle</vt:lpstr>
      <vt:lpstr>7th Grade Wordle</vt:lpstr>
      <vt:lpstr>8th Grade Wordle</vt:lpstr>
      <vt:lpstr>Math I Wordle</vt:lpstr>
      <vt:lpstr>Summative Assessments in Mathematics</vt:lpstr>
      <vt:lpstr>Content Specifications</vt:lpstr>
      <vt:lpstr>Weight Distributions</vt:lpstr>
      <vt:lpstr>Details on  CCSS Summative Exams</vt:lpstr>
      <vt:lpstr>Number of Questions</vt:lpstr>
      <vt:lpstr>Released Forms</vt:lpstr>
      <vt:lpstr>Common Exams</vt:lpstr>
      <vt:lpstr>Pre-Calculus and AFM Common Exam Specifications</vt:lpstr>
      <vt:lpstr>Proficiency Levels</vt:lpstr>
      <vt:lpstr>Timeline Reminder</vt:lpstr>
      <vt:lpstr>Resources</vt:lpstr>
      <vt:lpstr>Visioning</vt:lpstr>
      <vt:lpstr>Questions and To-Dos</vt:lpstr>
      <vt:lpstr>Questions and To-Dos continued</vt:lpstr>
      <vt:lpstr>Questions and To-Dos continued</vt:lpstr>
      <vt:lpstr>Questions and To-Dos continued</vt:lpstr>
    </vt:vector>
  </TitlesOfParts>
  <Manager/>
  <Company>Onslow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Secondary Math Update</dc:title>
  <dc:subject/>
  <dc:creator>Michael Elder</dc:creator>
  <cp:keywords/>
  <dc:description/>
  <cp:lastModifiedBy>Michael Elder</cp:lastModifiedBy>
  <cp:revision>47</cp:revision>
  <dcterms:created xsi:type="dcterms:W3CDTF">2012-11-13T16:07:41Z</dcterms:created>
  <dcterms:modified xsi:type="dcterms:W3CDTF">2012-11-14T20:21:01Z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TC011408331033</vt:lpwstr>
  </property>
</Properties>
</file>