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4"/>
  </p:notesMasterIdLst>
  <p:handoutMasterIdLst>
    <p:handoutMasterId r:id="rId45"/>
  </p:handoutMasterIdLst>
  <p:sldIdLst>
    <p:sldId id="256" r:id="rId3"/>
    <p:sldId id="287" r:id="rId4"/>
    <p:sldId id="297" r:id="rId5"/>
    <p:sldId id="257" r:id="rId6"/>
    <p:sldId id="271" r:id="rId7"/>
    <p:sldId id="260" r:id="rId8"/>
    <p:sldId id="272" r:id="rId9"/>
    <p:sldId id="259" r:id="rId10"/>
    <p:sldId id="273" r:id="rId11"/>
    <p:sldId id="258" r:id="rId12"/>
    <p:sldId id="274" r:id="rId13"/>
    <p:sldId id="261" r:id="rId14"/>
    <p:sldId id="262" r:id="rId15"/>
    <p:sldId id="289" r:id="rId16"/>
    <p:sldId id="288" r:id="rId17"/>
    <p:sldId id="290" r:id="rId18"/>
    <p:sldId id="291" r:id="rId19"/>
    <p:sldId id="293" r:id="rId20"/>
    <p:sldId id="294" r:id="rId21"/>
    <p:sldId id="292" r:id="rId22"/>
    <p:sldId id="295" r:id="rId23"/>
    <p:sldId id="296" r:id="rId24"/>
    <p:sldId id="275" r:id="rId25"/>
    <p:sldId id="263" r:id="rId26"/>
    <p:sldId id="264" r:id="rId27"/>
    <p:sldId id="265" r:id="rId28"/>
    <p:sldId id="266" r:id="rId29"/>
    <p:sldId id="267" r:id="rId30"/>
    <p:sldId id="268" r:id="rId31"/>
    <p:sldId id="282" r:id="rId32"/>
    <p:sldId id="284" r:id="rId33"/>
    <p:sldId id="270" r:id="rId34"/>
    <p:sldId id="283" r:id="rId35"/>
    <p:sldId id="276" r:id="rId36"/>
    <p:sldId id="285" r:id="rId37"/>
    <p:sldId id="277" r:id="rId38"/>
    <p:sldId id="286" r:id="rId39"/>
    <p:sldId id="278" r:id="rId40"/>
    <p:sldId id="279" r:id="rId41"/>
    <p:sldId id="280" r:id="rId42"/>
    <p:sldId id="281" r:id="rId4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9BA99-4B23-4EA3-BD18-34B83498706A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795EE-F0BF-4208-8C05-DA390439C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580DA-2C13-4C76-A18D-DBAC134E6750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84E50-92D2-4D6A-BA1B-13ED38466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84E50-92D2-4D6A-BA1B-13ED384664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84E50-92D2-4D6A-BA1B-13ED384664B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 bright="3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4F28-9B04-46E4-831F-9858C9E65BE2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9151-7396-4B4D-9AC8-1DC88BEB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4F28-9B04-46E4-831F-9858C9E65BE2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9151-7396-4B4D-9AC8-1DC88BEB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4F28-9B04-46E4-831F-9858C9E65BE2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9151-7396-4B4D-9AC8-1DC88BEB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4F28-9B04-46E4-831F-9858C9E65BE2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9151-7396-4B4D-9AC8-1DC88BEB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4F28-9B04-46E4-831F-9858C9E65BE2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9151-7396-4B4D-9AC8-1DC88BEB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4F28-9B04-46E4-831F-9858C9E65BE2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9151-7396-4B4D-9AC8-1DC88BEB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4F28-9B04-46E4-831F-9858C9E65BE2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9151-7396-4B4D-9AC8-1DC88BEB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4F28-9B04-46E4-831F-9858C9E65BE2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9151-7396-4B4D-9AC8-1DC88BEB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4F28-9B04-46E4-831F-9858C9E65BE2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9151-7396-4B4D-9AC8-1DC88BEB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4F28-9B04-46E4-831F-9858C9E65BE2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9151-7396-4B4D-9AC8-1DC88BEB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4F28-9B04-46E4-831F-9858C9E65BE2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9151-7396-4B4D-9AC8-1DC88BEB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34000"/>
          </a:blip>
          <a:srcRect/>
          <a:stretch>
            <a:fillRect l="-11000" t="-3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64F28-9B04-46E4-831F-9858C9E65BE2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B9151-7396-4B4D-9AC8-1DC88BEB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ich.edu/cpmp/1st/lesson2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daysmeet.com/mathreadi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voicethread.com/?#q.b3191567" TargetMode="External"/><Relationship Id="rId3" Type="http://schemas.openxmlformats.org/officeDocument/2006/relationships/hyperlink" Target="Vocabulary%20list%20(from%20medical%20terms)-%20session%202.docx" TargetMode="External"/><Relationship Id="rId7" Type="http://schemas.openxmlformats.org/officeDocument/2006/relationships/hyperlink" Target="http://www.bigthought.org/Portals/BT/2011TM_SummerCurriculum/1st/excellent-book-of-graphic-organizers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lastic.com/teachers/lesson-plan/graphic-organizers-reading-comprehension" TargetMode="External"/><Relationship Id="rId5" Type="http://schemas.openxmlformats.org/officeDocument/2006/relationships/hyperlink" Target="http://www.sanchezclass.com/reading-graphic-organizers.htm" TargetMode="External"/><Relationship Id="rId4" Type="http://schemas.openxmlformats.org/officeDocument/2006/relationships/hyperlink" Target="DevelopVocab%20Maps.docx" TargetMode="External"/><Relationship Id="rId9" Type="http://schemas.openxmlformats.org/officeDocument/2006/relationships/hyperlink" Target="http://www.todaysmeet.com/mathread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daysmeet.com/mathreadin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daysmeet.com/mathreading" TargetMode="External"/><Relationship Id="rId2" Type="http://schemas.openxmlformats.org/officeDocument/2006/relationships/hyperlink" Target="http://www.join.me/____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printables.scholastic.com/printables/f.jsp?id=3551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lc.spsd.sk.ca/de/pd/instr/alpha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odaysmeet.com/mathreading" TargetMode="External"/><Relationship Id="rId4" Type="http://schemas.openxmlformats.org/officeDocument/2006/relationships/hyperlink" Target="http://www.literacy.uconn.edu/compre.ht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daysmeet.com/mathreadin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daysmeet.com/mathreadin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th%20Vocabulary%20from%20CC.xls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tm.org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odaysmeet.com/mathreading" TargetMode="External"/><Relationship Id="rId4" Type="http://schemas.openxmlformats.org/officeDocument/2006/relationships/hyperlink" Target="http://www.nctm.org/resources/default.aspx?id=230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daysmeet.com/mathreadin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daysmeet.com/mathreadin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odaysmeet.com/mathreading" TargetMode="External"/><Relationship Id="rId4" Type="http://schemas.openxmlformats.org/officeDocument/2006/relationships/hyperlink" Target="comorbidity%20of%20reading%20and%20math%20problems.pdf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daysmeet.com/mathreadi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daysmeet.com/mathreadin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unpacking.weebly.com/" TargetMode="External"/><Relationship Id="rId2" Type="http://schemas.openxmlformats.org/officeDocument/2006/relationships/hyperlink" Target="mailto:Michael.elder@onslow.k12.nc.u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odaysmeet.com/mathreading" TargetMode="External"/><Relationship Id="rId4" Type="http://schemas.openxmlformats.org/officeDocument/2006/relationships/hyperlink" Target="mailto:Michelle.alford@onslow.k12.nc.u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daysmeet.com/mathreadin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todaysmeet.com/mathread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daysmeet.com/mathreading" TargetMode="External"/><Relationship Id="rId3" Type="http://schemas.openxmlformats.org/officeDocument/2006/relationships/image" Target="../media/image10.jpeg"/><Relationship Id="rId7" Type="http://schemas.openxmlformats.org/officeDocument/2006/relationships/hyperlink" Target="Brown%20-%20NCCTM%20Handout-%20Math%20and%20Literature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Math%20Lit%20Connections.xlsx" TargetMode="External"/><Relationship Id="rId5" Type="http://schemas.openxmlformats.org/officeDocument/2006/relationships/oleObject" Target="file:///C:\Documents%20and%20Settings\michael.elder\My%20Documents\Dropbox\Summer%20Institute%202012\Reading%20in%20the%20Math%20Classroom%20Presentation\Brown%20-%20NCCTM%20Handout-%20Math%20and%20Literature.docx" TargetMode="External"/><Relationship Id="rId4" Type="http://schemas.openxmlformats.org/officeDocument/2006/relationships/oleObject" Target="file:///C:\Documents%20and%20Settings\michael.elder\My%20Documents\Dropbox\Summer%20Institute%202012\Reading%20in%20the%20Math%20Classroom%20Presentation\Math%20Lit%20Connections.xls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152400"/>
            <a:ext cx="3962400" cy="14478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Reading in the 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Elementary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Math Classroom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96200" cy="2667000"/>
          </a:xfrm>
          <a:solidFill>
            <a:schemeClr val="bg1">
              <a:alpha val="62000"/>
            </a:schemeClr>
          </a:solidFill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Scaling Everest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Tools for Climbing the Reading Mountain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Common Core &amp;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Essential Standards Institute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July 31-August 2, 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Students Need to Read Math?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Lesson: Patterns of Change</a:t>
            </a:r>
          </a:p>
          <a:p>
            <a:pPr lvl="1"/>
            <a:r>
              <a:rPr lang="en-US" smtClean="0">
                <a:hlinkClick r:id="rId3"/>
              </a:rPr>
              <a:t>Core-Plus Mathematics</a:t>
            </a:r>
            <a:r>
              <a:rPr lang="en-US" smtClean="0"/>
              <a:t> (9</a:t>
            </a:r>
            <a:r>
              <a:rPr lang="en-US" baseline="30000" smtClean="0"/>
              <a:t>th</a:t>
            </a:r>
            <a:r>
              <a:rPr lang="en-US" smtClean="0"/>
              <a:t>-10</a:t>
            </a:r>
            <a:r>
              <a:rPr lang="en-US" baseline="30000" smtClean="0"/>
              <a:t>th</a:t>
            </a:r>
            <a:r>
              <a:rPr lang="en-US" smtClean="0"/>
              <a:t> Grade)</a:t>
            </a:r>
            <a:endParaRPr lang="en-US" dirty="0" smtClean="0"/>
          </a:p>
          <a:p>
            <a:r>
              <a:rPr lang="en-US" dirty="0" smtClean="0"/>
              <a:t>What do we notice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Remember to share at </a:t>
            </a:r>
            <a:r>
              <a:rPr lang="en-US" dirty="0" smtClean="0">
                <a:hlinkClick r:id="rId4"/>
              </a:rPr>
              <a:t>www.todaysmeet.com/mathreading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w to Write Go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953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  <a:solidFill>
            <a:schemeClr val="bg1">
              <a:alpha val="22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/>
              <a:t>Let’s Play a Bit </a:t>
            </a:r>
            <a:r>
              <a:rPr lang="en-US" dirty="0" smtClean="0">
                <a:hlinkClick r:id="rId3" action="ppaction://hlinkfile"/>
              </a:rPr>
              <a:t>(medical terms activity)</a:t>
            </a:r>
            <a:endParaRPr lang="en-US" dirty="0" smtClean="0"/>
          </a:p>
          <a:p>
            <a:r>
              <a:rPr lang="en-US" dirty="0" smtClean="0"/>
              <a:t>How do we learn vocabulary?</a:t>
            </a:r>
          </a:p>
          <a:p>
            <a:pPr lvl="1"/>
            <a:r>
              <a:rPr lang="en-US" dirty="0" err="1" smtClean="0"/>
              <a:t>Brainstrom</a:t>
            </a:r>
            <a:endParaRPr lang="en-US" dirty="0" smtClean="0"/>
          </a:p>
          <a:p>
            <a:pPr lvl="2"/>
            <a:r>
              <a:rPr lang="en-US" dirty="0" smtClean="0">
                <a:hlinkClick r:id="rId4" action="ppaction://hlinkfile"/>
              </a:rPr>
              <a:t>Developing Vocabulary Maps</a:t>
            </a:r>
            <a:endParaRPr lang="en-US" dirty="0" smtClean="0"/>
          </a:p>
          <a:p>
            <a:pPr lvl="2"/>
            <a:r>
              <a:rPr lang="en-US" u="sng" dirty="0" smtClean="0">
                <a:hlinkClick r:id="rId5"/>
              </a:rPr>
              <a:t>http://www.sanchezclass.com/reading-graphic-organizers.htm</a:t>
            </a:r>
            <a:r>
              <a:rPr lang="en-US" dirty="0" smtClean="0"/>
              <a:t> (which of these apply to math activity)</a:t>
            </a:r>
          </a:p>
          <a:p>
            <a:pPr lvl="2"/>
            <a:r>
              <a:rPr lang="en-US" u="sng" dirty="0" smtClean="0">
                <a:hlinkClick r:id="rId6"/>
              </a:rPr>
              <a:t>http://www.scholastic.com/teachers/lesson-plan/graphic-organizers-reading-comprehension</a:t>
            </a:r>
            <a:endParaRPr lang="en-US" dirty="0" smtClean="0"/>
          </a:p>
          <a:p>
            <a:pPr lvl="2"/>
            <a:r>
              <a:rPr lang="en-US" u="sng" dirty="0" smtClean="0">
                <a:hlinkClick r:id="rId7"/>
              </a:rPr>
              <a:t>http://www.bigthought.org/Portals/BT/2011TM_SummerCurriculum/1st/excellent-book-of-graphic-organizers.pdf</a:t>
            </a:r>
            <a:r>
              <a:rPr lang="en-US" dirty="0" smtClean="0"/>
              <a:t> (PDF)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Vocabulary in Math Classroom Voice Thread</a:t>
            </a:r>
          </a:p>
          <a:p>
            <a:pPr lvl="1"/>
            <a:r>
              <a:rPr lang="en-US" dirty="0" smtClean="0">
                <a:hlinkClick r:id="rId8"/>
              </a:rPr>
              <a:t>http://voicethread.com/?#q.b3191567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Remember to share at </a:t>
            </a:r>
            <a:r>
              <a:rPr lang="en-US" dirty="0" smtClean="0">
                <a:hlinkClick r:id="rId9"/>
              </a:rPr>
              <a:t>www.todaysmeet.com/mathreading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a Semantic Map</a:t>
            </a:r>
          </a:p>
          <a:p>
            <a:pPr lvl="1"/>
            <a:r>
              <a:rPr lang="en-US" dirty="0" err="1" smtClean="0"/>
              <a:t>Frayer</a:t>
            </a:r>
            <a:endParaRPr lang="en-US" dirty="0" smtClean="0"/>
          </a:p>
          <a:p>
            <a:pPr lvl="1"/>
            <a:r>
              <a:rPr lang="en-US" dirty="0" smtClean="0"/>
              <a:t>Semantic Map</a:t>
            </a:r>
          </a:p>
          <a:p>
            <a:pPr lvl="1"/>
            <a:r>
              <a:rPr lang="en-US" dirty="0" smtClean="0"/>
              <a:t>Others</a:t>
            </a:r>
          </a:p>
          <a:p>
            <a:r>
              <a:rPr lang="en-US" dirty="0" smtClean="0"/>
              <a:t>What do I have to know to understand a term like “Square number,” “Square,” “Three-Dimensional,” etc.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Remember to share at </a:t>
            </a:r>
            <a:r>
              <a:rPr lang="en-US" dirty="0" smtClean="0">
                <a:hlinkClick r:id="rId3"/>
              </a:rPr>
              <a:t>www.todaysmeet.com/mathreading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Frayer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17410" name="Picture 2" descr="http://schools.paulding.k12.ga.us/ischooldistrict/media/files/2343/fray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000" y="1600200"/>
            <a:ext cx="6003999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Frayer</a:t>
            </a:r>
            <a:r>
              <a:rPr lang="en-US" dirty="0" smtClean="0"/>
              <a:t> Model Example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902" t="26938" r="21211" b="17503"/>
          <a:stretch>
            <a:fillRect/>
          </a:stretch>
        </p:blipFill>
        <p:spPr bwMode="auto">
          <a:xfrm>
            <a:off x="1219200" y="1676400"/>
            <a:ext cx="6934200" cy="508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Vocabulary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23350" t="14640" r="26356" b="8784"/>
          <a:stretch>
            <a:fillRect/>
          </a:stretch>
        </p:blipFill>
        <p:spPr bwMode="auto">
          <a:xfrm>
            <a:off x="4876800" y="1676399"/>
            <a:ext cx="4038600" cy="490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 l="26209" t="23474" r="23245" b="3756"/>
          <a:stretch>
            <a:fillRect/>
          </a:stretch>
        </p:blipFill>
        <p:spPr bwMode="auto">
          <a:xfrm>
            <a:off x="304800" y="1752600"/>
            <a:ext cx="411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Map</a:t>
            </a:r>
            <a:endParaRPr lang="en-US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427" t="21887" r="13747" b="10768"/>
          <a:stretch>
            <a:fillRect/>
          </a:stretch>
        </p:blipFill>
        <p:spPr bwMode="auto">
          <a:xfrm>
            <a:off x="1447800" y="1600200"/>
            <a:ext cx="6418967" cy="473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Sentence Summary</a:t>
            </a:r>
            <a:br>
              <a:rPr lang="en-US" dirty="0" smtClean="0"/>
            </a:br>
            <a:r>
              <a:rPr lang="en-US" dirty="0" smtClean="0"/>
              <a:t>(Literacy---how could it be math?)</a:t>
            </a:r>
            <a:endParaRPr lang="en-US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246" t="21887" r="13547" b="4034"/>
          <a:stretch>
            <a:fillRect/>
          </a:stretch>
        </p:blipFill>
        <p:spPr bwMode="auto">
          <a:xfrm>
            <a:off x="228600" y="1524000"/>
            <a:ext cx="8458200" cy="517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Word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Together…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Join Me</a:t>
            </a:r>
          </a:p>
          <a:p>
            <a:pPr lvl="1"/>
            <a:r>
              <a:rPr lang="en-US" dirty="0" smtClean="0"/>
              <a:t>Can’t see the projector?</a:t>
            </a:r>
          </a:p>
          <a:p>
            <a:pPr lvl="1"/>
            <a:r>
              <a:rPr lang="en-US" dirty="0" smtClean="0"/>
              <a:t>Don’t have a projector?</a:t>
            </a:r>
          </a:p>
          <a:p>
            <a:pPr lvl="1"/>
            <a:r>
              <a:rPr lang="en-US" dirty="0" smtClean="0"/>
              <a:t>Just don’t like the projector?</a:t>
            </a:r>
          </a:p>
          <a:p>
            <a:pPr lvl="1"/>
            <a:r>
              <a:rPr lang="en-US" dirty="0" smtClean="0"/>
              <a:t>Have kids that want to share with the class or across small groups?</a:t>
            </a:r>
          </a:p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www.join.me/____</a:t>
            </a:r>
            <a:r>
              <a:rPr lang="en-US" dirty="0" smtClean="0"/>
              <a:t> (enter the code here)</a:t>
            </a:r>
          </a:p>
          <a:p>
            <a:pPr lvl="1"/>
            <a:r>
              <a:rPr lang="en-US" dirty="0" smtClean="0"/>
              <a:t>A tool if you do not have a projector</a:t>
            </a:r>
          </a:p>
          <a:p>
            <a:pPr lvl="1"/>
            <a:r>
              <a:rPr lang="en-US" dirty="0" smtClean="0"/>
              <a:t>Great for 1:1 classrooms</a:t>
            </a:r>
          </a:p>
          <a:p>
            <a:pPr lvl="1"/>
            <a:r>
              <a:rPr lang="en-US" dirty="0" smtClean="0"/>
              <a:t>Can switch control</a:t>
            </a:r>
          </a:p>
          <a:p>
            <a:pPr lvl="1"/>
            <a:r>
              <a:rPr lang="en-US" dirty="0" smtClean="0"/>
              <a:t>Could be a student presenter as well</a:t>
            </a:r>
          </a:p>
          <a:p>
            <a:r>
              <a:rPr lang="en-US" dirty="0" smtClean="0"/>
              <a:t>Share your thoughts and resources at</a:t>
            </a:r>
          </a:p>
          <a:p>
            <a:pPr lvl="1"/>
            <a:r>
              <a:rPr lang="en-US" dirty="0" smtClean="0">
                <a:hlinkClick r:id="rId3"/>
              </a:rPr>
              <a:t>www.todaysmeet.com/mathreading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Word Wall</a:t>
            </a:r>
            <a:br>
              <a:rPr lang="en-US" dirty="0" smtClean="0"/>
            </a:br>
            <a:r>
              <a:rPr lang="en-US" dirty="0" smtClean="0"/>
              <a:t>Student Work</a:t>
            </a:r>
            <a:endParaRPr lang="en-US" dirty="0"/>
          </a:p>
        </p:txBody>
      </p:sp>
      <p:pic>
        <p:nvPicPr>
          <p:cNvPr id="54274" name="Picture 2" descr="http://api.ning.com/files/5VThsvqW8o78ADzfuLIpCfsKqR0484E-g1f5Lmvt0jYP1DlWlsPlumCCZbbIhc5YX87GpRiq3SOB-CQ4aXdUYg*EBL70S9u*/wordwal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 Web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600" dirty="0" smtClean="0">
                <a:hlinkClick r:id="rId2"/>
              </a:rPr>
              <a:t>http://printables.scholastic.com/printables/f.jsp?id=35517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668" t="16836" r="10742" b="4034"/>
          <a:stretch>
            <a:fillRect/>
          </a:stretch>
        </p:blipFill>
        <p:spPr bwMode="auto">
          <a:xfrm>
            <a:off x="990600" y="1676400"/>
            <a:ext cx="7467600" cy="508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and Flow Charts</a:t>
            </a:r>
            <a:endParaRPr lang="en-US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868" t="16836" r="26566" b="4034"/>
          <a:stretch>
            <a:fillRect/>
          </a:stretch>
        </p:blipFill>
        <p:spPr bwMode="auto">
          <a:xfrm>
            <a:off x="228600" y="1752600"/>
            <a:ext cx="4038600" cy="504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 l="31511" t="33784" r="31727" b="24550"/>
          <a:stretch>
            <a:fillRect/>
          </a:stretch>
        </p:blipFill>
        <p:spPr bwMode="auto">
          <a:xfrm>
            <a:off x="48006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if </a:t>
            </a:r>
            <a:r>
              <a:rPr lang="en-US" b="1" dirty="0" err="1" smtClean="0"/>
              <a:t>yuo</a:t>
            </a:r>
            <a:r>
              <a:rPr lang="en-US" b="1" dirty="0" smtClean="0"/>
              <a:t> can </a:t>
            </a:r>
            <a:r>
              <a:rPr lang="en-US" b="1" dirty="0" err="1" smtClean="0"/>
              <a:t>raed</a:t>
            </a:r>
            <a:r>
              <a:rPr lang="en-US" b="1" dirty="0" smtClean="0"/>
              <a:t> </a:t>
            </a:r>
            <a:r>
              <a:rPr lang="en-US" b="1" dirty="0" err="1" smtClean="0"/>
              <a:t>tihs</a:t>
            </a:r>
            <a:r>
              <a:rPr lang="en-US" b="1" dirty="0" smtClean="0"/>
              <a:t>, you </a:t>
            </a:r>
            <a:r>
              <a:rPr lang="en-US" b="1" dirty="0" err="1" smtClean="0"/>
              <a:t>hvae</a:t>
            </a:r>
            <a:r>
              <a:rPr lang="en-US" b="1" dirty="0" smtClean="0"/>
              <a:t> a </a:t>
            </a:r>
            <a:r>
              <a:rPr lang="en-US" b="1" dirty="0" err="1" smtClean="0"/>
              <a:t>sgtrane</a:t>
            </a:r>
            <a:r>
              <a:rPr lang="en-US" b="1" dirty="0" smtClean="0"/>
              <a:t> </a:t>
            </a:r>
            <a:r>
              <a:rPr lang="en-US" b="1" dirty="0" err="1" smtClean="0"/>
              <a:t>mnid</a:t>
            </a:r>
            <a:r>
              <a:rPr lang="en-US" b="1" dirty="0" smtClean="0"/>
              <a:t>, too. </a:t>
            </a:r>
            <a:br>
              <a:rPr lang="en-US" b="1" dirty="0" smtClean="0"/>
            </a:br>
            <a:r>
              <a:rPr lang="en-US" b="1" dirty="0" smtClean="0"/>
              <a:t>Can you </a:t>
            </a:r>
            <a:r>
              <a:rPr lang="en-US" b="1" dirty="0" err="1" smtClean="0"/>
              <a:t>raed</a:t>
            </a:r>
            <a:r>
              <a:rPr lang="en-US" b="1" dirty="0" smtClean="0"/>
              <a:t> </a:t>
            </a:r>
            <a:r>
              <a:rPr lang="en-US" b="1" dirty="0" err="1" smtClean="0"/>
              <a:t>tihs</a:t>
            </a:r>
            <a:r>
              <a:rPr lang="en-US" b="1" dirty="0" smtClean="0"/>
              <a:t>? </a:t>
            </a:r>
            <a:r>
              <a:rPr lang="en-US" b="1" dirty="0" err="1" smtClean="0"/>
              <a:t>Olny</a:t>
            </a:r>
            <a:r>
              <a:rPr lang="en-US" b="1" dirty="0" smtClean="0"/>
              <a:t> 55 </a:t>
            </a:r>
            <a:r>
              <a:rPr lang="en-US" b="1" dirty="0" err="1" smtClean="0"/>
              <a:t>plepoe</a:t>
            </a:r>
            <a:r>
              <a:rPr lang="en-US" b="1" dirty="0" smtClean="0"/>
              <a:t> out of 100 can. 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cdnuolt</a:t>
            </a:r>
            <a:r>
              <a:rPr lang="en-US" b="1" dirty="0" smtClean="0"/>
              <a:t> </a:t>
            </a:r>
            <a:r>
              <a:rPr lang="en-US" b="1" dirty="0" err="1" smtClean="0"/>
              <a:t>blveiee</a:t>
            </a:r>
            <a:r>
              <a:rPr lang="en-US" b="1" dirty="0" smtClean="0"/>
              <a:t> </a:t>
            </a:r>
            <a:r>
              <a:rPr lang="en-US" b="1" dirty="0" err="1" smtClean="0"/>
              <a:t>taht</a:t>
            </a:r>
            <a:r>
              <a:rPr lang="en-US" b="1" dirty="0" smtClean="0"/>
              <a:t> I </a:t>
            </a:r>
            <a:r>
              <a:rPr lang="en-US" b="1" dirty="0" err="1" smtClean="0"/>
              <a:t>cluod</a:t>
            </a:r>
            <a:r>
              <a:rPr lang="en-US" b="1" dirty="0" smtClean="0"/>
              <a:t> </a:t>
            </a:r>
            <a:r>
              <a:rPr lang="en-US" b="1" dirty="0" err="1" smtClean="0"/>
              <a:t>aulaclty</a:t>
            </a:r>
            <a:r>
              <a:rPr lang="en-US" b="1" dirty="0" smtClean="0"/>
              <a:t> </a:t>
            </a:r>
            <a:r>
              <a:rPr lang="en-US" b="1" dirty="0" err="1" smtClean="0"/>
              <a:t>uesdnatnrd</a:t>
            </a:r>
            <a:r>
              <a:rPr lang="en-US" b="1" dirty="0" smtClean="0"/>
              <a:t> </a:t>
            </a:r>
            <a:r>
              <a:rPr lang="en-US" b="1" dirty="0" err="1" smtClean="0"/>
              <a:t>waht</a:t>
            </a:r>
            <a:r>
              <a:rPr lang="en-US" b="1" dirty="0" smtClean="0"/>
              <a:t> I was </a:t>
            </a:r>
            <a:r>
              <a:rPr lang="en-US" b="1" dirty="0" err="1" smtClean="0"/>
              <a:t>rdanieg</a:t>
            </a:r>
            <a:r>
              <a:rPr lang="en-US" b="1" dirty="0" smtClean="0"/>
              <a:t>. The </a:t>
            </a:r>
            <a:r>
              <a:rPr lang="en-US" b="1" dirty="0" err="1" smtClean="0"/>
              <a:t>phaonmneal</a:t>
            </a:r>
            <a:r>
              <a:rPr lang="en-US" b="1" dirty="0" smtClean="0"/>
              <a:t> </a:t>
            </a:r>
            <a:r>
              <a:rPr lang="en-US" b="1" dirty="0" err="1" smtClean="0"/>
              <a:t>pweor</a:t>
            </a:r>
            <a:r>
              <a:rPr lang="en-US" b="1" dirty="0" smtClean="0"/>
              <a:t> of the </a:t>
            </a:r>
            <a:r>
              <a:rPr lang="en-US" b="1" dirty="0" err="1" smtClean="0"/>
              <a:t>hmuan</a:t>
            </a:r>
            <a:r>
              <a:rPr lang="en-US" b="1" dirty="0" smtClean="0"/>
              <a:t> </a:t>
            </a:r>
            <a:r>
              <a:rPr lang="en-US" b="1" dirty="0" err="1" smtClean="0"/>
              <a:t>mnid</a:t>
            </a:r>
            <a:r>
              <a:rPr lang="en-US" b="1" dirty="0" smtClean="0"/>
              <a:t>, </a:t>
            </a:r>
            <a:r>
              <a:rPr lang="en-US" b="1" dirty="0" err="1" smtClean="0"/>
              <a:t>aoccdrnig</a:t>
            </a:r>
            <a:r>
              <a:rPr lang="en-US" b="1" dirty="0" smtClean="0"/>
              <a:t> to a </a:t>
            </a:r>
            <a:r>
              <a:rPr lang="en-US" b="1" dirty="0" err="1" smtClean="0"/>
              <a:t>rscheearch</a:t>
            </a:r>
            <a:r>
              <a:rPr lang="en-US" b="1" dirty="0" smtClean="0"/>
              <a:t> at </a:t>
            </a:r>
            <a:r>
              <a:rPr lang="en-US" b="1" dirty="0" err="1" smtClean="0"/>
              <a:t>Cmabrigde</a:t>
            </a:r>
            <a:r>
              <a:rPr lang="en-US" b="1" dirty="0" smtClean="0"/>
              <a:t> </a:t>
            </a:r>
            <a:r>
              <a:rPr lang="en-US" b="1" dirty="0" err="1" smtClean="0"/>
              <a:t>Uinervtisy</a:t>
            </a:r>
            <a:r>
              <a:rPr lang="en-US" b="1" dirty="0" smtClean="0"/>
              <a:t>, it </a:t>
            </a:r>
            <a:r>
              <a:rPr lang="en-US" b="1" dirty="0" err="1" smtClean="0"/>
              <a:t>dseno't</a:t>
            </a:r>
            <a:r>
              <a:rPr lang="en-US" b="1" dirty="0" smtClean="0"/>
              <a:t> </a:t>
            </a:r>
            <a:r>
              <a:rPr lang="en-US" b="1" dirty="0" err="1" smtClean="0"/>
              <a:t>mtaetr</a:t>
            </a:r>
            <a:r>
              <a:rPr lang="en-US" b="1" dirty="0" smtClean="0"/>
              <a:t> in </a:t>
            </a:r>
            <a:r>
              <a:rPr lang="en-US" b="1" dirty="0" err="1" smtClean="0"/>
              <a:t>waht</a:t>
            </a:r>
            <a:r>
              <a:rPr lang="en-US" b="1" dirty="0" smtClean="0"/>
              <a:t> </a:t>
            </a:r>
            <a:r>
              <a:rPr lang="en-US" b="1" dirty="0" err="1" smtClean="0"/>
              <a:t>oerdr</a:t>
            </a:r>
            <a:r>
              <a:rPr lang="en-US" b="1" dirty="0" smtClean="0"/>
              <a:t> the </a:t>
            </a:r>
            <a:r>
              <a:rPr lang="en-US" b="1" dirty="0" err="1" smtClean="0"/>
              <a:t>ltteres</a:t>
            </a:r>
            <a:r>
              <a:rPr lang="en-US" b="1" dirty="0" smtClean="0"/>
              <a:t> in a </a:t>
            </a:r>
            <a:r>
              <a:rPr lang="en-US" b="1" dirty="0" err="1" smtClean="0"/>
              <a:t>wrod</a:t>
            </a:r>
            <a:r>
              <a:rPr lang="en-US" b="1" dirty="0" smtClean="0"/>
              <a:t> are, the </a:t>
            </a:r>
            <a:r>
              <a:rPr lang="en-US" b="1" dirty="0" err="1" smtClean="0"/>
              <a:t>olny</a:t>
            </a:r>
            <a:r>
              <a:rPr lang="en-US" b="1" dirty="0" smtClean="0"/>
              <a:t> </a:t>
            </a:r>
            <a:r>
              <a:rPr lang="en-US" b="1" dirty="0" err="1" smtClean="0"/>
              <a:t>iproamtnt</a:t>
            </a:r>
            <a:r>
              <a:rPr lang="en-US" b="1" dirty="0" smtClean="0"/>
              <a:t> </a:t>
            </a:r>
            <a:r>
              <a:rPr lang="en-US" b="1" dirty="0" err="1" smtClean="0"/>
              <a:t>tihng</a:t>
            </a:r>
            <a:r>
              <a:rPr lang="en-US" b="1" dirty="0" smtClean="0"/>
              <a:t> is </a:t>
            </a:r>
            <a:r>
              <a:rPr lang="en-US" b="1" dirty="0" err="1" smtClean="0"/>
              <a:t>taht</a:t>
            </a:r>
            <a:r>
              <a:rPr lang="en-US" b="1" dirty="0" smtClean="0"/>
              <a:t> the </a:t>
            </a:r>
            <a:r>
              <a:rPr lang="en-US" b="1" dirty="0" err="1" smtClean="0"/>
              <a:t>frsit</a:t>
            </a:r>
            <a:r>
              <a:rPr lang="en-US" b="1" dirty="0" smtClean="0"/>
              <a:t> and </a:t>
            </a:r>
            <a:r>
              <a:rPr lang="en-US" b="1" dirty="0" err="1" smtClean="0"/>
              <a:t>lsat</a:t>
            </a:r>
            <a:r>
              <a:rPr lang="en-US" b="1" dirty="0" smtClean="0"/>
              <a:t> </a:t>
            </a:r>
            <a:r>
              <a:rPr lang="en-US" b="1" dirty="0" err="1" smtClean="0"/>
              <a:t>ltteer</a:t>
            </a:r>
            <a:r>
              <a:rPr lang="en-US" b="1" dirty="0" smtClean="0"/>
              <a:t> be in the </a:t>
            </a:r>
            <a:r>
              <a:rPr lang="en-US" b="1" dirty="0" err="1" smtClean="0"/>
              <a:t>rghit</a:t>
            </a:r>
            <a:r>
              <a:rPr lang="en-US" b="1" dirty="0" smtClean="0"/>
              <a:t> </a:t>
            </a:r>
            <a:r>
              <a:rPr lang="en-US" b="1" dirty="0" err="1" smtClean="0"/>
              <a:t>pclae</a:t>
            </a:r>
            <a:r>
              <a:rPr lang="en-US" b="1" dirty="0" smtClean="0"/>
              <a:t>. The </a:t>
            </a:r>
            <a:r>
              <a:rPr lang="en-US" b="1" dirty="0" err="1" smtClean="0"/>
              <a:t>rset</a:t>
            </a:r>
            <a:r>
              <a:rPr lang="en-US" b="1" dirty="0" smtClean="0"/>
              <a:t> can be a </a:t>
            </a:r>
            <a:r>
              <a:rPr lang="en-US" b="1" dirty="0" err="1" smtClean="0"/>
              <a:t>taotl</a:t>
            </a:r>
            <a:r>
              <a:rPr lang="en-US" b="1" dirty="0" smtClean="0"/>
              <a:t> </a:t>
            </a:r>
            <a:r>
              <a:rPr lang="en-US" b="1" dirty="0" err="1" smtClean="0"/>
              <a:t>mses</a:t>
            </a:r>
            <a:r>
              <a:rPr lang="en-US" b="1" dirty="0" smtClean="0"/>
              <a:t> and you can </a:t>
            </a:r>
            <a:r>
              <a:rPr lang="en-US" b="1" dirty="0" err="1" smtClean="0"/>
              <a:t>sitll</a:t>
            </a:r>
            <a:r>
              <a:rPr lang="en-US" b="1" dirty="0" smtClean="0"/>
              <a:t> </a:t>
            </a:r>
            <a:r>
              <a:rPr lang="en-US" b="1" dirty="0" err="1" smtClean="0"/>
              <a:t>raed</a:t>
            </a:r>
            <a:r>
              <a:rPr lang="en-US" b="1" dirty="0" smtClean="0"/>
              <a:t> it </a:t>
            </a:r>
            <a:r>
              <a:rPr lang="en-US" b="1" dirty="0" err="1" smtClean="0"/>
              <a:t>whotuit</a:t>
            </a:r>
            <a:r>
              <a:rPr lang="en-US" b="1" dirty="0" smtClean="0"/>
              <a:t> a </a:t>
            </a:r>
            <a:r>
              <a:rPr lang="en-US" b="1" dirty="0" err="1" smtClean="0"/>
              <a:t>pboerlm</a:t>
            </a:r>
            <a:r>
              <a:rPr lang="en-US" b="1" dirty="0" smtClean="0"/>
              <a:t>. </a:t>
            </a:r>
            <a:r>
              <a:rPr lang="en-US" b="1" dirty="0" err="1" smtClean="0"/>
              <a:t>Tihs</a:t>
            </a:r>
            <a:r>
              <a:rPr lang="en-US" b="1" dirty="0" smtClean="0"/>
              <a:t> is </a:t>
            </a:r>
            <a:r>
              <a:rPr lang="en-US" b="1" dirty="0" err="1" smtClean="0"/>
              <a:t>bcuseae</a:t>
            </a:r>
            <a:r>
              <a:rPr lang="en-US" b="1" dirty="0" smtClean="0"/>
              <a:t> the </a:t>
            </a:r>
            <a:r>
              <a:rPr lang="en-US" b="1" dirty="0" err="1" smtClean="0"/>
              <a:t>huamn</a:t>
            </a:r>
            <a:r>
              <a:rPr lang="en-US" b="1" dirty="0" smtClean="0"/>
              <a:t> </a:t>
            </a:r>
            <a:r>
              <a:rPr lang="en-US" b="1" dirty="0" err="1" smtClean="0"/>
              <a:t>mnid</a:t>
            </a:r>
            <a:r>
              <a:rPr lang="en-US" b="1" dirty="0" smtClean="0"/>
              <a:t> </a:t>
            </a:r>
            <a:r>
              <a:rPr lang="en-US" b="1" dirty="0" err="1" smtClean="0"/>
              <a:t>deos</a:t>
            </a:r>
            <a:r>
              <a:rPr lang="en-US" b="1" dirty="0" smtClean="0"/>
              <a:t> not </a:t>
            </a:r>
            <a:r>
              <a:rPr lang="en-US" b="1" dirty="0" err="1" smtClean="0"/>
              <a:t>raed</a:t>
            </a:r>
            <a:r>
              <a:rPr lang="en-US" b="1" dirty="0" smtClean="0"/>
              <a:t> </a:t>
            </a:r>
            <a:r>
              <a:rPr lang="en-US" b="1" dirty="0" err="1" smtClean="0"/>
              <a:t>ervey</a:t>
            </a:r>
            <a:r>
              <a:rPr lang="en-US" b="1" dirty="0" smtClean="0"/>
              <a:t> </a:t>
            </a:r>
            <a:r>
              <a:rPr lang="en-US" b="1" dirty="0" err="1" smtClean="0"/>
              <a:t>lteter</a:t>
            </a:r>
            <a:r>
              <a:rPr lang="en-US" b="1" dirty="0" smtClean="0"/>
              <a:t> by </a:t>
            </a:r>
            <a:r>
              <a:rPr lang="en-US" b="1" dirty="0" err="1" smtClean="0"/>
              <a:t>istlef</a:t>
            </a:r>
            <a:r>
              <a:rPr lang="en-US" b="1" dirty="0" smtClean="0"/>
              <a:t>, but the </a:t>
            </a:r>
            <a:r>
              <a:rPr lang="en-US" b="1" dirty="0" err="1" smtClean="0"/>
              <a:t>wrod</a:t>
            </a:r>
            <a:r>
              <a:rPr lang="en-US" b="1" dirty="0" smtClean="0"/>
              <a:t> as a </a:t>
            </a:r>
            <a:r>
              <a:rPr lang="en-US" b="1" dirty="0" err="1" smtClean="0"/>
              <a:t>wlohe</a:t>
            </a:r>
            <a:r>
              <a:rPr lang="en-US" b="1" dirty="0" smtClean="0"/>
              <a:t>. </a:t>
            </a:r>
            <a:r>
              <a:rPr lang="en-US" b="1" dirty="0" err="1" smtClean="0"/>
              <a:t>Azanmig</a:t>
            </a:r>
            <a:r>
              <a:rPr lang="en-US" b="1" dirty="0" smtClean="0"/>
              <a:t> huh? </a:t>
            </a:r>
            <a:r>
              <a:rPr lang="en-US" b="1" dirty="0" err="1" smtClean="0"/>
              <a:t>yaeh</a:t>
            </a:r>
            <a:r>
              <a:rPr lang="en-US" b="1" dirty="0" smtClean="0"/>
              <a:t> and I </a:t>
            </a:r>
            <a:r>
              <a:rPr lang="en-US" b="1" dirty="0" err="1" smtClean="0"/>
              <a:t>awlyas</a:t>
            </a:r>
            <a:r>
              <a:rPr lang="en-US" b="1" dirty="0" smtClean="0"/>
              <a:t> </a:t>
            </a:r>
            <a:r>
              <a:rPr lang="en-US" b="1" dirty="0" err="1" smtClean="0"/>
              <a:t>tghuhot</a:t>
            </a:r>
            <a:r>
              <a:rPr lang="en-US" b="1" dirty="0" smtClean="0"/>
              <a:t> </a:t>
            </a:r>
            <a:r>
              <a:rPr lang="en-US" b="1" dirty="0" err="1" smtClean="0"/>
              <a:t>slpeling</a:t>
            </a:r>
            <a:r>
              <a:rPr lang="en-US" b="1" dirty="0" smtClean="0"/>
              <a:t> was </a:t>
            </a:r>
            <a:r>
              <a:rPr lang="en-US" b="1" dirty="0" err="1" smtClean="0"/>
              <a:t>ipmorantt</a:t>
            </a:r>
            <a:r>
              <a:rPr lang="en-US" b="1" dirty="0" smtClean="0"/>
              <a:t>! if you can </a:t>
            </a:r>
            <a:r>
              <a:rPr lang="en-US" b="1" dirty="0" err="1" smtClean="0"/>
              <a:t>raed</a:t>
            </a:r>
            <a:r>
              <a:rPr lang="en-US" b="1" dirty="0" smtClean="0"/>
              <a:t> </a:t>
            </a:r>
            <a:r>
              <a:rPr lang="en-US" b="1" dirty="0" err="1" smtClean="0"/>
              <a:t>tihs</a:t>
            </a:r>
            <a:r>
              <a:rPr lang="en-US" b="1" dirty="0" smtClean="0"/>
              <a:t> </a:t>
            </a:r>
            <a:r>
              <a:rPr lang="en-US" b="1" dirty="0" err="1" smtClean="0"/>
              <a:t>forwrad</a:t>
            </a:r>
            <a:r>
              <a:rPr lang="en-US" b="1" dirty="0" smtClean="0"/>
              <a:t> it.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250" t="17526" r="51875" b="17526"/>
          <a:stretch>
            <a:fillRect/>
          </a:stretch>
        </p:blipFill>
        <p:spPr bwMode="auto">
          <a:xfrm>
            <a:off x="2819400" y="1600200"/>
            <a:ext cx="373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Instructional Strategies for Reading</a:t>
            </a:r>
          </a:p>
          <a:p>
            <a:pPr>
              <a:buNone/>
            </a:pPr>
            <a:r>
              <a:rPr lang="en-US" dirty="0" smtClean="0"/>
              <a:t>	How do these apply to mathematics?</a:t>
            </a:r>
          </a:p>
          <a:p>
            <a:r>
              <a:rPr lang="en-US" u="sng" dirty="0" smtClean="0">
                <a:hlinkClick r:id="rId3"/>
              </a:rPr>
              <a:t>http://olc.spsd.sk.ca/de/pd/instr/alpha.html</a:t>
            </a:r>
            <a:r>
              <a:rPr lang="en-US" dirty="0" smtClean="0"/>
              <a:t> (alphabetized)</a:t>
            </a:r>
          </a:p>
          <a:p>
            <a:r>
              <a:rPr lang="en-US" u="sng" dirty="0" smtClean="0">
                <a:hlinkClick r:id="rId4"/>
              </a:rPr>
              <a:t>http://www.literacy.uconn.edu/compre.htm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244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Remember to share at </a:t>
            </a:r>
            <a:r>
              <a:rPr lang="en-US" dirty="0" smtClean="0">
                <a:hlinkClick r:id="rId5"/>
              </a:rPr>
              <a:t>www.todaysmeet.com/mathreading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lolbrary.com/content/943/if-you-can-read-this-15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51776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Exposure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Will U B in Mr. Ss Class?</a:t>
            </a:r>
          </a:p>
          <a:p>
            <a:pPr>
              <a:buNone/>
            </a:pPr>
            <a:r>
              <a:rPr lang="en-US" dirty="0" smtClean="0"/>
              <a:t>AFAIK </a:t>
            </a:r>
          </a:p>
          <a:p>
            <a:pPr>
              <a:buNone/>
            </a:pPr>
            <a:r>
              <a:rPr lang="en-US" dirty="0" smtClean="0"/>
              <a:t>	PCM</a:t>
            </a:r>
          </a:p>
          <a:p>
            <a:pPr>
              <a:buNone/>
            </a:pPr>
            <a:r>
              <a:rPr lang="en-US" dirty="0" smtClean="0"/>
              <a:t>K BZ TTYL</a:t>
            </a:r>
          </a:p>
          <a:p>
            <a:pPr>
              <a:buNone/>
            </a:pPr>
            <a:r>
              <a:rPr lang="en-US" dirty="0" smtClean="0"/>
              <a:t>	K</a:t>
            </a:r>
          </a:p>
          <a:p>
            <a:pPr>
              <a:buNone/>
            </a:pPr>
            <a:r>
              <a:rPr lang="en-US" dirty="0" smtClean="0"/>
              <a:t>H2CUS</a:t>
            </a:r>
          </a:p>
          <a:p>
            <a:pPr>
              <a:buNone/>
            </a:pPr>
            <a:r>
              <a:rPr lang="en-US" dirty="0" smtClean="0"/>
              <a:t>	J4F RU Going OVR 2 SCH 2DA?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Remember to share at </a:t>
            </a:r>
            <a:r>
              <a:rPr lang="en-US" dirty="0" smtClean="0">
                <a:hlinkClick r:id="rId3"/>
              </a:rPr>
              <a:t>www.todaysmeet.com/mathreading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http://corp.airg.com/chatsafety/images/TextLin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96" t="12121" r="1474" b="9091"/>
          <a:stretch>
            <a:fillRect/>
          </a:stretch>
        </p:blipFill>
        <p:spPr bwMode="auto">
          <a:xfrm>
            <a:off x="457200" y="1752600"/>
            <a:ext cx="83058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in a Variety of Mediums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Remember to share at </a:t>
            </a:r>
            <a:r>
              <a:rPr lang="en-US" dirty="0" smtClean="0">
                <a:hlinkClick r:id="rId3"/>
              </a:rPr>
              <a:t>www.todaysmeet.com/mathreading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0477" t="11785" r="22031" b="5717"/>
          <a:stretch>
            <a:fillRect/>
          </a:stretch>
        </p:blipFill>
        <p:spPr bwMode="auto">
          <a:xfrm>
            <a:off x="152400" y="1143000"/>
            <a:ext cx="4267200" cy="565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K-5 Math Vocabulary</a:t>
            </a:r>
            <a:endParaRPr lang="en-US" dirty="0"/>
          </a:p>
        </p:txBody>
      </p:sp>
      <p:pic>
        <p:nvPicPr>
          <p:cNvPr id="15362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66" t="11785" r="2017" b="14135"/>
          <a:stretch>
            <a:fillRect/>
          </a:stretch>
        </p:blipFill>
        <p:spPr bwMode="auto">
          <a:xfrm>
            <a:off x="381000" y="21336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8686800" cy="651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llion_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60" y="0"/>
            <a:ext cx="9146859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www.nctm.org</a:t>
            </a:r>
            <a:endParaRPr lang="en-US" dirty="0" smtClean="0"/>
          </a:p>
          <a:p>
            <a:r>
              <a:rPr lang="en-US" smtClean="0"/>
              <a:t>Resources </a:t>
            </a:r>
            <a:r>
              <a:rPr lang="en-US" smtClean="0">
                <a:hlinkClick r:id="rId4"/>
              </a:rPr>
              <a:t>http://www.nctm.org/resources/default.aspx?id=230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Remember to share at </a:t>
            </a:r>
            <a:r>
              <a:rPr lang="en-US" dirty="0" smtClean="0">
                <a:hlinkClick r:id="rId5"/>
              </a:rPr>
              <a:t>www.todaysmeet.com/mathreading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Remember to share at </a:t>
            </a:r>
            <a:r>
              <a:rPr lang="en-US" dirty="0" smtClean="0">
                <a:hlinkClick r:id="rId3"/>
              </a:rPr>
              <a:t>www.todaysmeet.com/mathreading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972993.gif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914400"/>
            <a:ext cx="9144000" cy="9144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Remember to share at </a:t>
            </a:r>
            <a:r>
              <a:rPr lang="en-US" dirty="0" smtClean="0">
                <a:hlinkClick r:id="rId3"/>
              </a:rPr>
              <a:t>www.todaysmeet.com/mathreading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a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153399" cy="48006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Summiting Everest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42000"/>
            </a:schemeClr>
          </a:solidFill>
        </p:spPr>
        <p:txBody>
          <a:bodyPr/>
          <a:lstStyle/>
          <a:p>
            <a:r>
              <a:rPr lang="en-US" dirty="0" smtClean="0"/>
              <a:t>Math Proficiency and Reading Proficiency</a:t>
            </a:r>
          </a:p>
          <a:p>
            <a:r>
              <a:rPr lang="en-US" dirty="0" smtClean="0">
                <a:hlinkClick r:id="rId4" action="ppaction://hlinkfile"/>
              </a:rPr>
              <a:t>True Reading Disability Issues</a:t>
            </a:r>
            <a:endParaRPr lang="en-US" dirty="0" smtClean="0"/>
          </a:p>
          <a:p>
            <a:r>
              <a:rPr lang="en-US" dirty="0" smtClean="0"/>
              <a:t>Where are they completely co-mingled?</a:t>
            </a:r>
          </a:p>
          <a:p>
            <a:pPr lvl="1"/>
            <a:r>
              <a:rPr lang="en-US" dirty="0" smtClean="0"/>
              <a:t>Can a student be mathematically proficient and struggle with reading?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Remember to share at </a:t>
            </a:r>
            <a:r>
              <a:rPr lang="en-US" dirty="0" smtClean="0">
                <a:hlinkClick r:id="rId5"/>
              </a:rPr>
              <a:t>www.todaysmeet.com/mathreading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3000"/>
            </a:schemeClr>
          </a:solidFill>
        </p:spPr>
        <p:txBody>
          <a:bodyPr/>
          <a:lstStyle/>
          <a:p>
            <a:r>
              <a:rPr lang="en-US" dirty="0" smtClean="0"/>
              <a:t>Remembering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solidFill>
            <a:schemeClr val="bg1">
              <a:alpha val="32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What do you remember?</a:t>
            </a:r>
          </a:p>
          <a:p>
            <a:pPr lvl="1"/>
            <a:r>
              <a:rPr lang="en-US" dirty="0" smtClean="0"/>
              <a:t>After you read, what do you remember?</a:t>
            </a:r>
          </a:p>
          <a:p>
            <a:pPr lvl="1"/>
            <a:r>
              <a:rPr lang="en-US" dirty="0" smtClean="0"/>
              <a:t>Why do you remember what you remember?</a:t>
            </a:r>
          </a:p>
          <a:p>
            <a:r>
              <a:rPr lang="en-US" dirty="0" smtClean="0"/>
              <a:t>How do we translate this to kids?</a:t>
            </a:r>
          </a:p>
          <a:p>
            <a:r>
              <a:rPr lang="en-US" dirty="0" smtClean="0"/>
              <a:t>What do you forget?</a:t>
            </a:r>
          </a:p>
          <a:p>
            <a:pPr lvl="1"/>
            <a:r>
              <a:rPr lang="en-US" dirty="0" smtClean="0"/>
              <a:t>After your read, what do you tend to forget?</a:t>
            </a:r>
          </a:p>
          <a:p>
            <a:pPr lvl="2"/>
            <a:r>
              <a:rPr lang="en-US" dirty="0" smtClean="0"/>
              <a:t>Is this good, bad, or does it depend?</a:t>
            </a:r>
          </a:p>
          <a:p>
            <a:pPr lvl="1"/>
            <a:r>
              <a:rPr lang="en-US" dirty="0" smtClean="0"/>
              <a:t>Why do you forget what you forget?</a:t>
            </a:r>
          </a:p>
          <a:p>
            <a:r>
              <a:rPr lang="en-US" dirty="0" smtClean="0"/>
              <a:t>How do we translate this to kids?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Remember to share at </a:t>
            </a:r>
            <a:r>
              <a:rPr lang="en-US" dirty="0" smtClean="0">
                <a:hlinkClick r:id="rId3"/>
              </a:rPr>
              <a:t>www.todaysmeet.com/mathreading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Remember to share at </a:t>
            </a:r>
            <a:r>
              <a:rPr lang="en-US" dirty="0" smtClean="0">
                <a:hlinkClick r:id="rId2"/>
              </a:rPr>
              <a:t>www.todaysmeet.com/mathreading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Michael Elder, Coordinator Academic Innovation</a:t>
            </a:r>
          </a:p>
          <a:p>
            <a:r>
              <a:rPr lang="en-US" dirty="0" smtClean="0">
                <a:hlinkClick r:id="rId2"/>
              </a:rPr>
              <a:t>Michael.elder@onslow.k12.nc.us</a:t>
            </a:r>
            <a:endParaRPr lang="en-US" dirty="0" smtClean="0"/>
          </a:p>
          <a:p>
            <a:pPr lvl="1"/>
            <a:r>
              <a:rPr lang="en-US" dirty="0" smtClean="0"/>
              <a:t>(910) 455-2211 ext. 20264</a:t>
            </a:r>
          </a:p>
          <a:p>
            <a:pPr lvl="1"/>
            <a:r>
              <a:rPr lang="en-US" dirty="0" smtClean="0">
                <a:hlinkClick r:id="rId3"/>
              </a:rPr>
              <a:t>www.mathunpacking.weebly.com</a:t>
            </a:r>
            <a:endParaRPr lang="en-US" dirty="0" smtClean="0"/>
          </a:p>
          <a:p>
            <a:pPr lvl="1"/>
            <a:r>
              <a:rPr lang="en-US" dirty="0" err="1" smtClean="0"/>
              <a:t>Symbaloo</a:t>
            </a:r>
            <a:r>
              <a:rPr lang="en-US" dirty="0" smtClean="0"/>
              <a:t> username: Mulligan130</a:t>
            </a:r>
          </a:p>
          <a:p>
            <a:r>
              <a:rPr lang="en-US" dirty="0" smtClean="0"/>
              <a:t>Shelly Alford</a:t>
            </a:r>
          </a:p>
          <a:p>
            <a:pPr lvl="1"/>
            <a:r>
              <a:rPr lang="en-US" dirty="0" smtClean="0">
                <a:hlinkClick r:id="rId4"/>
              </a:rPr>
              <a:t>Michelle.alford@onslow.k12.nc.us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Remember to share at </a:t>
            </a:r>
            <a:r>
              <a:rPr lang="en-US" dirty="0" smtClean="0">
                <a:hlinkClick r:id="rId5"/>
              </a:rPr>
              <a:t>www.todaysmeet.com/mathreading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fail-owned-educational-software-fa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305800" cy="475773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Characteristics</a:t>
            </a:r>
            <a:br>
              <a:rPr lang="en-US" dirty="0" smtClean="0"/>
            </a:br>
            <a:r>
              <a:rPr lang="en-US" sz="2000" dirty="0" smtClean="0"/>
              <a:t>(adapted from Minton, 2007 in Sammons, 2011)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/>
          <a:lstStyle/>
          <a:p>
            <a:r>
              <a:rPr lang="en-US" dirty="0" smtClean="0"/>
              <a:t>Good Readers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401761"/>
            <a:ext cx="4040188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Call upon prior knowledge to make meaning</a:t>
            </a:r>
          </a:p>
          <a:p>
            <a:r>
              <a:rPr lang="en-US" dirty="0" smtClean="0"/>
              <a:t>Fluent</a:t>
            </a:r>
          </a:p>
          <a:p>
            <a:r>
              <a:rPr lang="en-US" dirty="0" smtClean="0"/>
              <a:t>Create mental images of what they read</a:t>
            </a:r>
          </a:p>
          <a:p>
            <a:r>
              <a:rPr lang="en-US" dirty="0" smtClean="0"/>
              <a:t>Use multiple strategies to understand/interpret text</a:t>
            </a:r>
          </a:p>
          <a:p>
            <a:r>
              <a:rPr lang="en-US" dirty="0" smtClean="0"/>
              <a:t>Monitor understanding as they read</a:t>
            </a:r>
          </a:p>
          <a:p>
            <a:r>
              <a:rPr lang="en-US" dirty="0" smtClean="0"/>
              <a:t>Can clearly explain their interpretation to others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/>
          <a:lstStyle/>
          <a:p>
            <a:r>
              <a:rPr lang="en-US" dirty="0" smtClean="0"/>
              <a:t>Good Mathematicians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401761"/>
            <a:ext cx="4041775" cy="45307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Call upon prior knowledge to understand concepts and solve problems</a:t>
            </a:r>
          </a:p>
          <a:p>
            <a:r>
              <a:rPr lang="en-US" dirty="0" smtClean="0"/>
              <a:t>Procedurally fluent</a:t>
            </a:r>
          </a:p>
          <a:p>
            <a:r>
              <a:rPr lang="en-US" dirty="0" smtClean="0"/>
              <a:t>Create multiple representations of concepts and problems</a:t>
            </a:r>
          </a:p>
          <a:p>
            <a:r>
              <a:rPr lang="en-US" dirty="0" smtClean="0"/>
              <a:t>Use multiple strategies to understand concepts and problems</a:t>
            </a:r>
          </a:p>
          <a:p>
            <a:r>
              <a:rPr lang="en-US" dirty="0" smtClean="0"/>
              <a:t>Monitor understanding</a:t>
            </a:r>
          </a:p>
          <a:p>
            <a:r>
              <a:rPr lang="en-US" dirty="0" smtClean="0"/>
              <a:t>Can clearly explain their mathematical thinking to others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Remember to share at </a:t>
            </a:r>
            <a:r>
              <a:rPr lang="en-US" dirty="0" smtClean="0">
                <a:hlinkClick r:id="rId3"/>
              </a:rPr>
              <a:t>www.todaysmeet.com/mathreading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to share at </a:t>
            </a:r>
            <a:r>
              <a:rPr lang="en-US" dirty="0" smtClean="0">
                <a:hlinkClick r:id="rId2"/>
              </a:rPr>
              <a:t>www.todaysmeet.com/mathreading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fail-owned-success-fai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077244"/>
            <a:ext cx="8229600" cy="4552156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Text Resources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" y="1981200"/>
          <a:ext cx="2038350" cy="4064000"/>
        </p:xfrm>
        <a:graphic>
          <a:graphicData uri="http://schemas.openxmlformats.org/presentationml/2006/ole">
            <p:oleObj spid="_x0000_s1028" name="Worksheet" r:id="rId4" imgW="5953282" imgH="11868325" progId="Excel.Sheet.12">
              <p:link updateAutomatic="1"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486400" y="1981200"/>
          <a:ext cx="2905125" cy="4064000"/>
        </p:xfrm>
        <a:graphic>
          <a:graphicData uri="http://schemas.openxmlformats.org/presentationml/2006/ole">
            <p:oleObj spid="_x0000_s1029" name="Document" r:id="rId5" imgW="6085406" imgH="8514359" progId="Word.Document.12">
              <p:link updateAutomatic="1"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1600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 action="ppaction://hlinkfile"/>
              </a:rPr>
              <a:t>Books by Strand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1600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 action="ppaction://hlinkfile"/>
              </a:rPr>
              <a:t>Math Book Presentation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Remember to share at </a:t>
            </a:r>
            <a:r>
              <a:rPr lang="en-US" dirty="0" smtClean="0">
                <a:hlinkClick r:id="rId8"/>
              </a:rPr>
              <a:t>www.todaysmeet.com/mathreading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y English is Hard to Lea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953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525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E63A63-8550-4F09-AFD1-7B28E53BF7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TP030005250</Template>
  <TotalTime>354</TotalTime>
  <Words>553</Words>
  <Application>Microsoft Office PowerPoint</Application>
  <PresentationFormat>On-screen Show (4:3)</PresentationFormat>
  <Paragraphs>127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TP030005250</vt:lpstr>
      <vt:lpstr>C:\Documents and Settings\michael.elder\My Documents\Dropbox\Summer Institute 2012\Reading in the Math Classroom Presentation\Math Lit Connections.xlsx</vt:lpstr>
      <vt:lpstr>C:\Documents and Settings\michael.elder\My Documents\Dropbox\Summer Institute 2012\Reading in the Math Classroom Presentation\Brown - NCCTM Handout- Math and Literature.docx</vt:lpstr>
      <vt:lpstr>Reading in the  Elementary Math Classroom</vt:lpstr>
      <vt:lpstr>Come Together…</vt:lpstr>
      <vt:lpstr>K-5 Math Vocabulary</vt:lpstr>
      <vt:lpstr>Remembering</vt:lpstr>
      <vt:lpstr>Slide 5</vt:lpstr>
      <vt:lpstr>Characteristics (adapted from Minton, 2007 in Sammons, 2011)</vt:lpstr>
      <vt:lpstr>Remember to share at www.todaysmeet.com/mathreading </vt:lpstr>
      <vt:lpstr>Finding Text Resources</vt:lpstr>
      <vt:lpstr>Slide 9</vt:lpstr>
      <vt:lpstr>Do Students Need to Read Math?</vt:lpstr>
      <vt:lpstr>Slide 11</vt:lpstr>
      <vt:lpstr>Vocabulary</vt:lpstr>
      <vt:lpstr>Building a Concept</vt:lpstr>
      <vt:lpstr>Frayer Model</vt:lpstr>
      <vt:lpstr>Frayer Model Example</vt:lpstr>
      <vt:lpstr>Rating Vocabulary</vt:lpstr>
      <vt:lpstr>Definition Map</vt:lpstr>
      <vt:lpstr>One Sentence Summary (Literacy---how could it be math?)</vt:lpstr>
      <vt:lpstr>Three Word Response</vt:lpstr>
      <vt:lpstr>Word Wall Student Work</vt:lpstr>
      <vt:lpstr>Idea Web  http://printables.scholastic.com/printables/f.jsp?id=35517 </vt:lpstr>
      <vt:lpstr>Sequencing and Flow Charts</vt:lpstr>
      <vt:lpstr>Slide 23</vt:lpstr>
      <vt:lpstr>Slide 24</vt:lpstr>
      <vt:lpstr>Instructional Strategies</vt:lpstr>
      <vt:lpstr>Slide 26</vt:lpstr>
      <vt:lpstr>Power of Exposure Over Time</vt:lpstr>
      <vt:lpstr>Slide 28</vt:lpstr>
      <vt:lpstr>Reading in a Variety of Mediums</vt:lpstr>
      <vt:lpstr>Slide 30</vt:lpstr>
      <vt:lpstr>Slide 31</vt:lpstr>
      <vt:lpstr>NCTM</vt:lpstr>
      <vt:lpstr>Slide 33</vt:lpstr>
      <vt:lpstr>Slide 34</vt:lpstr>
      <vt:lpstr>Slide 35</vt:lpstr>
      <vt:lpstr>Slide 36</vt:lpstr>
      <vt:lpstr>Slide 37</vt:lpstr>
      <vt:lpstr>Summiting Everest</vt:lpstr>
      <vt:lpstr>Slide 39</vt:lpstr>
      <vt:lpstr>Slide 40</vt:lpstr>
      <vt:lpstr>Contact Information</vt:lpstr>
    </vt:vector>
  </TitlesOfParts>
  <Company>Onslow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in the Math Classroom</dc:title>
  <dc:subject/>
  <dc:creator>Michael Elder</dc:creator>
  <cp:keywords/>
  <dc:description/>
  <cp:lastModifiedBy>Michael Elder</cp:lastModifiedBy>
  <cp:revision>59</cp:revision>
  <dcterms:created xsi:type="dcterms:W3CDTF">2012-07-25T16:54:26Z</dcterms:created>
  <dcterms:modified xsi:type="dcterms:W3CDTF">2012-07-30T13:26:27Z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TC300052509990</vt:lpwstr>
  </property>
</Properties>
</file>