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62" r:id="rId4"/>
    <p:sldId id="298" r:id="rId5"/>
    <p:sldId id="284" r:id="rId6"/>
    <p:sldId id="285" r:id="rId7"/>
    <p:sldId id="260" r:id="rId8"/>
    <p:sldId id="257" r:id="rId9"/>
    <p:sldId id="297" r:id="rId10"/>
    <p:sldId id="258" r:id="rId11"/>
    <p:sldId id="299" r:id="rId12"/>
    <p:sldId id="286" r:id="rId13"/>
    <p:sldId id="278" r:id="rId14"/>
    <p:sldId id="288" r:id="rId15"/>
    <p:sldId id="287" r:id="rId16"/>
    <p:sldId id="295" r:id="rId17"/>
    <p:sldId id="290" r:id="rId18"/>
    <p:sldId id="289" r:id="rId19"/>
    <p:sldId id="296" r:id="rId20"/>
    <p:sldId id="275" r:id="rId21"/>
    <p:sldId id="259" r:id="rId22"/>
    <p:sldId id="277" r:id="rId2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2" autoAdjust="0"/>
    <p:restoredTop sz="94660"/>
  </p:normalViewPr>
  <p:slideViewPr>
    <p:cSldViewPr>
      <p:cViewPr varScale="1">
        <p:scale>
          <a:sx n="103" d="100"/>
          <a:sy n="103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1B18F-D10C-4087-A6D0-E7AA11482C53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312ABA-2131-4E65-8735-2C3D2A26D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8382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19200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64A5-26B7-430D-8DE6-19333AADAAF6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5D66-D434-4D89-9F90-071AD9C26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0F57-A700-4543-AD42-70C43B490C48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8238-533B-45B5-B5B1-C4880994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CB38-9801-4105-8796-BC1FC9251AA9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E301-F739-46CC-B790-0C5EA6162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968A-37B1-4C6B-B33B-96BA6C7DE32C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36FB-7E0B-4B8A-B92C-26FD7CBBD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920E-0F9E-4B4E-B4C7-F27148C5F667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2C45-EF73-46FB-B009-0555F8474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93F6-E91D-41B1-8B8A-9F6D4882AB5C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EAC6-0FD7-4AE9-943F-62635A401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EE1F-2B82-4B68-8A22-2B6C3EA8C341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FD969-1E6A-4B7C-A278-704EFDE9C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F286-9AD3-4AA5-8FA4-0FAF008E3261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F736-967C-4F62-A69F-584CF705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C981-B19F-4A73-9D33-168E85B6E4EC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784D-85C1-4B16-BA50-95F806DB9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3259-D312-4971-9379-D86BB2342852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3837-98BA-4621-B644-54A95B89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8D57-5BE1-4AAE-BFA8-33B70B92541A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16F7-A9E0-4DFD-94D9-752F9FF77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8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743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0A7C-56FD-4812-8E4C-F469DC1AAD1C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DDEFC-288C-487D-98E7-5B7043AC6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ymbaloo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baloo.com/mix/commoncoremat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hyperlink" Target="http://mathlearnnc.sharpschool.com/UserFiles/Servers/Server_4507209/File/Instructional%20Resources/GlossarySP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ccss.ncdpi.wikispaces.net/Elementary+Mathematics" TargetMode="External"/><Relationship Id="rId5" Type="http://schemas.openxmlformats.org/officeDocument/2006/relationships/hyperlink" Target="http://www.ncpublicschools.org/acre/standards/common-core-tools/#crmath" TargetMode="External"/><Relationship Id="rId4" Type="http://schemas.openxmlformats.org/officeDocument/2006/relationships/hyperlink" Target="http://www.ncpublicschools.org/acre/standards/common-core-tools/#unmat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ourl.com/dpiun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ccss.ncdpi.wikispaces.net/file/view/5_Standards_horizonta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erbalanced.org/" TargetMode="External"/><Relationship Id="rId2" Type="http://schemas.openxmlformats.org/officeDocument/2006/relationships/hyperlink" Target="http://commoncoretasks.wikispace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alford@onslow.k12.nc.us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ael.elder@onslow.k12.nc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in.me/_____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in-k-5_math@lists.dpi.state.nc.u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in-hsmathdpi@lists.dpi.state.nc.us" TargetMode="External"/><Relationship Id="rId4" Type="http://schemas.openxmlformats.org/officeDocument/2006/relationships/hyperlink" Target="mailto:join-msmathdpi@lists.dpi.state.nc.u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91gAjunqOM" TargetMode="External"/><Relationship Id="rId2" Type="http://schemas.openxmlformats.org/officeDocument/2006/relationships/hyperlink" Target="http://tricider.com/multiBrainstorming/Bqs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daysmeet.com/mathresourc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.wa.us/smart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34290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Setting Sail with New Math Standards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248400" y="685800"/>
            <a:ext cx="2819400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Shelly Alford, </a:t>
            </a:r>
            <a:r>
              <a:rPr lang="en-US" sz="900" dirty="0" smtClean="0"/>
              <a:t>Stateside Elementary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Michael Elder, </a:t>
            </a:r>
            <a:r>
              <a:rPr lang="en-US" sz="900" dirty="0" smtClean="0"/>
              <a:t>Academic Innovation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July 31-August 2, 2012</a:t>
            </a:r>
            <a:endParaRPr lang="en-US" sz="1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K-5 Math Vocabulary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" t="15595" r="215" b="12000"/>
          <a:stretch>
            <a:fillRect/>
          </a:stretch>
        </p:blipFill>
        <p:spPr bwMode="auto">
          <a:xfrm>
            <a:off x="228600" y="2667000"/>
            <a:ext cx="8458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838200"/>
          </a:xfrm>
        </p:spPr>
        <p:txBody>
          <a:bodyPr/>
          <a:lstStyle/>
          <a:p>
            <a:r>
              <a:rPr lang="en-US" dirty="0" smtClean="0"/>
              <a:t>Do you </a:t>
            </a:r>
            <a:r>
              <a:rPr lang="en-US" dirty="0" err="1" smtClean="0"/>
              <a:t>Symbaloo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6477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hlinkClick r:id="rId4"/>
              </a:rPr>
              <a:t>www.symbaloo.com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Visual Bookmarks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Great for adults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Great for Student Projects</a:t>
            </a:r>
          </a:p>
          <a:p>
            <a:pPr lvl="2">
              <a:buBlip>
                <a:blip r:embed="rId3"/>
              </a:buBlip>
            </a:pPr>
            <a:r>
              <a:rPr lang="en-US" dirty="0" smtClean="0"/>
              <a:t>Resource Lists</a:t>
            </a:r>
          </a:p>
          <a:p>
            <a:pPr lvl="2">
              <a:buBlip>
                <a:blip r:embed="rId3"/>
              </a:buBlip>
            </a:pPr>
            <a:r>
              <a:rPr lang="en-US" dirty="0" smtClean="0"/>
              <a:t>Bibliographies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Great for Parents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3240" t="7031" r="14486" b="28125"/>
          <a:stretch>
            <a:fillRect/>
          </a:stretch>
        </p:blipFill>
        <p:spPr bwMode="auto">
          <a:xfrm>
            <a:off x="2057400" y="1295400"/>
            <a:ext cx="7086600" cy="52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858000" cy="838200"/>
          </a:xfrm>
        </p:spPr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NC DPI Common Core Resources in </a:t>
            </a:r>
            <a:r>
              <a:rPr lang="en-US" dirty="0" err="1" smtClean="0">
                <a:latin typeface="Tahoma" pitchFamily="112" charset="0"/>
                <a:cs typeface="Tahoma" pitchFamily="112" charset="0"/>
              </a:rPr>
              <a:t>Symbaloo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838200"/>
          </a:xfrm>
        </p:spPr>
        <p:txBody>
          <a:bodyPr/>
          <a:lstStyle/>
          <a:p>
            <a:r>
              <a:rPr lang="en-US" dirty="0" smtClean="0"/>
              <a:t>NC DPI Quiz Show</a:t>
            </a:r>
            <a:br>
              <a:rPr lang="en-US" dirty="0" smtClean="0"/>
            </a:br>
            <a:r>
              <a:rPr lang="en-US" sz="2000" dirty="0" smtClean="0"/>
              <a:t>How would I find information to answer…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67818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Question: What do I need to teach? 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hlinkClick r:id="rId4"/>
              </a:rPr>
              <a:t>Unpacking Documents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Question: Where did this Standard come from (or go to)?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hlinkClick r:id="rId5"/>
              </a:rPr>
              <a:t>Crosswalk Documents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Question: What do I want to take home with me when I plan?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hlinkClick r:id="rId6"/>
              </a:rPr>
              <a:t>Standards One-Pagers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Question: What can I give my students for enrichment, acceleration, or challenge?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hlinkClick r:id="rId6"/>
              </a:rPr>
              <a:t>Math Stars and Math </a:t>
            </a:r>
            <a:r>
              <a:rPr lang="en-US" dirty="0" err="1" smtClean="0">
                <a:hlinkClick r:id="rId6"/>
              </a:rPr>
              <a:t>SuperStars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Question: What terms are essential?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hlinkClick r:id="rId7"/>
              </a:rPr>
              <a:t>Math Glossary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Question: Are there any examples of how to teach math in this way?</a:t>
            </a:r>
          </a:p>
          <a:p>
            <a:pPr lvl="1">
              <a:buBlip>
                <a:blip r:embed="rId3"/>
              </a:buBlip>
            </a:pPr>
            <a:r>
              <a:rPr lang="en-US" dirty="0" smtClean="0">
                <a:hlinkClick r:id="rId6"/>
              </a:rPr>
              <a:t>NC DPI Activities/Units</a:t>
            </a:r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838200"/>
          </a:xfrm>
        </p:spPr>
        <p:txBody>
          <a:bodyPr/>
          <a:lstStyle/>
          <a:p>
            <a:r>
              <a:rPr lang="en-US" dirty="0" smtClean="0"/>
              <a:t>Activity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6477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Tens Frames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Hands on Equations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DPI “Units”</a:t>
            </a:r>
          </a:p>
          <a:p>
            <a:pPr lvl="1">
              <a:buBlip>
                <a:blip r:embed="rId3"/>
              </a:buBlip>
            </a:pPr>
            <a:r>
              <a:rPr lang="en-US" smtClean="0"/>
              <a:t>Exploration Stations</a:t>
            </a:r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 unit for a grade level you are comfortable with</a:t>
            </a:r>
          </a:p>
          <a:p>
            <a:r>
              <a:rPr lang="en-US" dirty="0" smtClean="0"/>
              <a:t>Record your thoughts at </a:t>
            </a:r>
            <a:r>
              <a:rPr lang="en-US" dirty="0" smtClean="0">
                <a:hlinkClick r:id="rId2"/>
              </a:rPr>
              <a:t>www.moourl.com/dpiunit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NC DPI Units / Activities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733800"/>
          <a:ext cx="8001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would use this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would not use this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Materials I would need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Something I would 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838200"/>
          </a:xfrm>
        </p:spPr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6477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Math is not in the manipulative</a:t>
            </a:r>
          </a:p>
          <a:p>
            <a:pPr>
              <a:buBlip>
                <a:blip r:embed="rId3"/>
              </a:buBlip>
            </a:pPr>
            <a:r>
              <a:rPr lang="en-US" dirty="0" err="1" smtClean="0"/>
              <a:t>Manipulatives</a:t>
            </a:r>
            <a:r>
              <a:rPr lang="en-US" dirty="0" smtClean="0"/>
              <a:t> make the math tangible</a:t>
            </a:r>
          </a:p>
          <a:p>
            <a:pPr>
              <a:buBlip>
                <a:blip r:embed="rId3"/>
              </a:buBlip>
            </a:pPr>
            <a:r>
              <a:rPr lang="en-US" dirty="0" err="1" smtClean="0"/>
              <a:t>Manipulatives</a:t>
            </a:r>
            <a:r>
              <a:rPr lang="en-US" dirty="0" smtClean="0"/>
              <a:t> make the math accessible</a:t>
            </a:r>
          </a:p>
          <a:p>
            <a:pPr>
              <a:buBlip>
                <a:blip r:embed="rId3"/>
              </a:buBlip>
            </a:pPr>
            <a:r>
              <a:rPr lang="en-US" dirty="0" err="1" smtClean="0"/>
              <a:t>Manipulatives</a:t>
            </a:r>
            <a:r>
              <a:rPr lang="en-US" dirty="0" smtClean="0"/>
              <a:t> do not make the math “easier”</a:t>
            </a:r>
          </a:p>
          <a:p>
            <a:pPr>
              <a:buBlip>
                <a:blip r:embed="rId3"/>
              </a:buBlip>
            </a:pPr>
            <a:r>
              <a:rPr lang="en-US" dirty="0" err="1" smtClean="0"/>
              <a:t>Manipulatives</a:t>
            </a:r>
            <a:r>
              <a:rPr lang="en-US" dirty="0" smtClean="0"/>
              <a:t> are not only for struggling students</a:t>
            </a:r>
          </a:p>
          <a:p>
            <a:pPr>
              <a:buBlip>
                <a:blip r:embed="rId3"/>
              </a:buBlip>
            </a:pPr>
            <a:r>
              <a:rPr lang="en-US" dirty="0" err="1" smtClean="0"/>
              <a:t>Manipulatives</a:t>
            </a:r>
            <a:r>
              <a:rPr lang="en-US" dirty="0" smtClean="0"/>
              <a:t> do not mean you are slow</a:t>
            </a:r>
          </a:p>
          <a:p>
            <a:pPr>
              <a:buBlip>
                <a:blip r:embed="rId3"/>
              </a:buBlip>
            </a:pPr>
            <a:r>
              <a:rPr lang="en-US" dirty="0" err="1" smtClean="0"/>
              <a:t>Manipulatives</a:t>
            </a:r>
            <a:r>
              <a:rPr lang="en-US" dirty="0" smtClean="0"/>
              <a:t> are necessary for gifted students</a:t>
            </a:r>
          </a:p>
          <a:p>
            <a:pPr>
              <a:buBlip>
                <a:blip r:embed="rId3"/>
              </a:buBlip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838200"/>
          </a:xfrm>
        </p:spPr>
        <p:txBody>
          <a:bodyPr/>
          <a:lstStyle/>
          <a:p>
            <a:r>
              <a:rPr lang="en-US" dirty="0" smtClean="0"/>
              <a:t>Let’s Rewind a 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6477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hlinkClick r:id="rId4"/>
              </a:rPr>
              <a:t>One-pagers of Standards</a:t>
            </a:r>
            <a:endParaRPr lang="en-US" dirty="0" smtClean="0"/>
          </a:p>
          <a:p>
            <a:pPr lvl="1">
              <a:buBlip>
                <a:blip r:embed="rId3"/>
              </a:buBlip>
            </a:pPr>
            <a:r>
              <a:rPr lang="en-US" dirty="0" smtClean="0"/>
              <a:t>Critical Areas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Math Practices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Verbs &amp; Assessments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K-2 Assessment</a:t>
            </a:r>
            <a:endParaRPr lang="en-US" dirty="0" smtClean="0"/>
          </a:p>
          <a:p>
            <a:r>
              <a:rPr lang="en-US" dirty="0" smtClean="0"/>
              <a:t>3-5 Assessment</a:t>
            </a:r>
          </a:p>
          <a:p>
            <a:pPr lvl="1"/>
            <a:r>
              <a:rPr lang="en-US" dirty="0" smtClean="0"/>
              <a:t>2012-2014</a:t>
            </a:r>
            <a:r>
              <a:rPr lang="en-US" dirty="0" smtClean="0">
                <a:sym typeface="Wingdings" pitchFamily="2" charset="2"/>
              </a:rPr>
              <a:t> NC developed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Released Items late fall or late first semester</a:t>
            </a:r>
            <a:endParaRPr lang="en-US" dirty="0" smtClean="0"/>
          </a:p>
          <a:p>
            <a:pPr lvl="1"/>
            <a:r>
              <a:rPr lang="en-US" dirty="0" smtClean="0"/>
              <a:t>2014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rId3"/>
              </a:rPr>
              <a:t>www.smarterbalanced.org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Assessment Resources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Shelly Alford (</a:t>
            </a:r>
            <a:r>
              <a:rPr lang="en-US" dirty="0" smtClean="0">
                <a:hlinkClick r:id="rId3"/>
              </a:rPr>
              <a:t>michelle.alford@onslow.k12.nc.us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Michael Elder (</a:t>
            </a:r>
            <a:r>
              <a:rPr lang="en-US" dirty="0" smtClean="0">
                <a:hlinkClick r:id="rId4"/>
              </a:rPr>
              <a:t>michael.elder@onslow.k12.nc.us</a:t>
            </a:r>
            <a:r>
              <a:rPr lang="en-US" dirty="0" smtClean="0"/>
              <a:t>)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Extension 20264</a:t>
            </a:r>
          </a:p>
        </p:txBody>
      </p:sp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Staying Connected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Go to </a:t>
            </a:r>
            <a:r>
              <a:rPr lang="en-US" dirty="0" smtClean="0">
                <a:hlinkClick r:id="rId3"/>
              </a:rPr>
              <a:t>www.join.me/_____</a:t>
            </a:r>
            <a:r>
              <a:rPr lang="en-US" dirty="0" smtClean="0"/>
              <a:t> (enter the code here)</a:t>
            </a:r>
          </a:p>
          <a:p>
            <a:pPr>
              <a:buBlip>
                <a:blip r:embed="rId2"/>
              </a:buBlip>
            </a:pPr>
            <a:endParaRPr lang="en-US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A tool if you do not have a projector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Great for 1:1 classrooms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Can switch control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Could be a student presenter as well</a:t>
            </a:r>
          </a:p>
          <a:p>
            <a:pPr lvl="1">
              <a:buBlip>
                <a:blip r:embed="rId2"/>
              </a:buBlip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Follow Along?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NC DPI Listserv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alpha val="77000"/>
            </a:schemeClr>
          </a:solidFill>
          <a:ln w="76200" cap="rnd" cmpd="tri">
            <a:solidFill>
              <a:schemeClr val="bg1"/>
            </a:solidFill>
          </a:ln>
          <a:effectLst>
            <a:outerShdw blurRad="215900" dist="152400" dir="3720000" sx="102000" sy="102000" algn="tl" rotWithShape="0">
              <a:prstClr val="black">
                <a:alpha val="52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Clr>
                <a:schemeClr val="bg1"/>
              </a:buClr>
              <a:buBlip>
                <a:blip r:embed="rId2"/>
              </a:buBlip>
            </a:pPr>
            <a:r>
              <a:rPr lang="en-US" dirty="0" smtClean="0"/>
              <a:t>Teachers can join the listserv of their choice by doing the following: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bg1"/>
              </a:buClr>
              <a:buBlip>
                <a:blip r:embed="rId2"/>
              </a:buBlip>
            </a:pPr>
            <a:r>
              <a:rPr lang="en-US" dirty="0" smtClean="0"/>
              <a:t>1. Send an email to the Listserv of your corresponding grade level by cutting and pasting the following address into the "To" box within your email application. The options are: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join-k-5_math@lists.dpi.state.nc.us</a:t>
            </a:r>
            <a:r>
              <a:rPr lang="en-US" dirty="0" smtClean="0"/>
              <a:t>[Elementary requests]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join-msmathdpi@lists.dpi.state.nc.us</a:t>
            </a:r>
            <a:r>
              <a:rPr lang="en-US" dirty="0" smtClean="0"/>
              <a:t> [Middle Grades requests]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join-hsmathdpi@lists.dpi.state.nc.us</a:t>
            </a:r>
            <a:r>
              <a:rPr lang="en-US" dirty="0" smtClean="0"/>
              <a:t> [Secondary requests]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bg1"/>
              </a:buClr>
              <a:buBlip>
                <a:blip r:embed="rId2"/>
              </a:buBlip>
            </a:pPr>
            <a:r>
              <a:rPr lang="en-US" dirty="0" smtClean="0"/>
              <a:t>2. Leave the subject line and the body of the message blank.</a:t>
            </a:r>
            <a:br>
              <a:rPr lang="en-US" dirty="0" smtClean="0"/>
            </a:br>
            <a:endParaRPr lang="en-US" smtClean="0"/>
          </a:p>
          <a:p>
            <a:pPr>
              <a:buClr>
                <a:schemeClr val="bg1"/>
              </a:buClr>
              <a:buBlip>
                <a:blip r:embed="rId2"/>
              </a:buBlip>
            </a:pPr>
            <a:r>
              <a:rPr lang="en-US" smtClean="0"/>
              <a:t>3</a:t>
            </a:r>
            <a:r>
              <a:rPr lang="en-US" dirty="0" smtClean="0"/>
              <a:t>. Once successfully subscribed, a confirmation email will be sent.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Blip>
                <a:blip r:embed="rId2"/>
              </a:buBlip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Tricider.com</a:t>
            </a:r>
          </a:p>
          <a:p>
            <a:pPr lvl="1"/>
            <a:r>
              <a:rPr lang="en-US" b="1" dirty="0" smtClean="0">
                <a:hlinkClick r:id="rId2"/>
              </a:rPr>
              <a:t>http://tricider.com/multiBrainstorming/Bqsj</a:t>
            </a:r>
            <a:r>
              <a:rPr lang="en-US" b="1" dirty="0" smtClean="0"/>
              <a:t> 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Where are we?	</a:t>
            </a:r>
          </a:p>
          <a:p>
            <a:r>
              <a:rPr lang="en-US" dirty="0" smtClean="0"/>
              <a:t>What do you need?</a:t>
            </a:r>
          </a:p>
          <a:p>
            <a:r>
              <a:rPr lang="en-US" dirty="0" smtClean="0"/>
              <a:t>How can we help?</a:t>
            </a:r>
          </a:p>
          <a:p>
            <a:r>
              <a:rPr lang="en-US" dirty="0" smtClean="0"/>
              <a:t>Who else can help?</a:t>
            </a:r>
          </a:p>
          <a:p>
            <a:r>
              <a:rPr lang="en-US" dirty="0" smtClean="0"/>
              <a:t>How can you help?</a:t>
            </a:r>
          </a:p>
          <a:p>
            <a:pPr>
              <a:buNone/>
            </a:pPr>
            <a:endParaRPr lang="en-US" smtClean="0"/>
          </a:p>
          <a:p>
            <a:pPr>
              <a:buNone/>
            </a:pPr>
            <a:r>
              <a:rPr lang="en-US" smtClean="0"/>
              <a:t>In </a:t>
            </a:r>
            <a:r>
              <a:rPr lang="en-US" dirty="0" smtClean="0"/>
              <a:t>closing </a:t>
            </a:r>
            <a:r>
              <a:rPr lang="en-US" dirty="0" smtClean="0">
                <a:hlinkClick r:id="rId3"/>
              </a:rPr>
              <a:t>http://www.youtube.com/watch?v=E91gAjunqOM</a:t>
            </a:r>
            <a:endParaRPr lang="en-US" dirty="0" smtClean="0"/>
          </a:p>
        </p:txBody>
      </p:sp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Reflection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your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www.todaysmeet.com/mathresources</a:t>
            </a:r>
            <a:endParaRPr lang="en-US" dirty="0" smtClean="0"/>
          </a:p>
          <a:p>
            <a:pPr lvl="1"/>
            <a:r>
              <a:rPr lang="en-US" dirty="0" smtClean="0"/>
              <a:t>Enter your thoughts and resources</a:t>
            </a:r>
          </a:p>
          <a:p>
            <a:pPr lvl="1"/>
            <a:r>
              <a:rPr lang="en-US" dirty="0" smtClean="0"/>
              <a:t>Please share all the great websites, people’s names, text resources, etc</a:t>
            </a:r>
          </a:p>
          <a:p>
            <a:pPr lvl="1"/>
            <a:r>
              <a:rPr lang="en-US" dirty="0" smtClean="0"/>
              <a:t>We’ll add the results to </a:t>
            </a:r>
            <a:r>
              <a:rPr lang="en-US" smtClean="0"/>
              <a:t>the presentation at the end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77000" cy="8382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6477000" cy="5334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Where we have been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Common Core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Timeline for Change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Assessment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Revised Bloom’s Taxonomy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NC DPI Resources Run Through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Resource Exploration Time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Staying Connected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NC DPI List Serve</a:t>
            </a:r>
          </a:p>
          <a:p>
            <a:pPr lvl="1">
              <a:buBlip>
                <a:blip r:embed="rId3"/>
              </a:buBlip>
            </a:pPr>
            <a:r>
              <a:rPr lang="en-US" dirty="0" smtClean="0"/>
              <a:t>One another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Reflection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208" t="20429" r="13836" b="3575"/>
          <a:stretch>
            <a:fillRect/>
          </a:stretch>
        </p:blipFill>
        <p:spPr bwMode="auto">
          <a:xfrm>
            <a:off x="2057400" y="1066800"/>
            <a:ext cx="6934200" cy="555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6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Common Core Adoption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Timeline for Change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434" t="16343" r="14465" b="3575"/>
          <a:stretch>
            <a:fillRect/>
          </a:stretch>
        </p:blipFill>
        <p:spPr bwMode="auto">
          <a:xfrm>
            <a:off x="0" y="2590800"/>
            <a:ext cx="899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01168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</a:t>
                      </a:r>
                      <a:r>
                        <a:rPr lang="en-US" baseline="0" dirty="0" smtClean="0"/>
                        <a:t> and Middle 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34000"/>
            <a:ext cx="8229600" cy="1447800"/>
          </a:xfrm>
          <a:prstGeom prst="rect">
            <a:avLst/>
          </a:prstGeom>
          <a:solidFill>
            <a:schemeClr val="accent1">
              <a:alpha val="77000"/>
            </a:schemeClr>
          </a:solidFill>
          <a:ln w="76200" cap="rnd" cmpd="tri">
            <a:solidFill>
              <a:schemeClr val="bg1"/>
            </a:solidFill>
          </a:ln>
          <a:effectLst>
            <a:outerShdw blurRad="215900" dist="152400" dir="3720000" sx="102000" sy="102000" algn="tl" rotWithShape="0">
              <a:prstClr val="black">
                <a:alpha val="52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itchFamily="34" charset="0"/>
              <a:buBlip>
                <a:blip r:embed="rId2"/>
              </a:buBlip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2012-2014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Summative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EOG Assessments will be developed by NC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itchFamily="34" charset="0"/>
              <a:buBlip>
                <a:blip r:embed="rId2"/>
              </a:buBlip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2014-2015 Summative Assessment for Reading and Math will be developed by the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Smarter Balanced Educational Consortium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itchFamily="34" charset="0"/>
              <a:buBlip>
                <a:blip r:embed="rId2"/>
              </a:buBlip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Summative Assessments for Science  (Grades 5 &amp;8 developed by NC)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066800"/>
            <a:ext cx="31219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Assessment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838200"/>
          </a:xfrm>
        </p:spPr>
        <p:txBody>
          <a:bodyPr/>
          <a:lstStyle/>
          <a:p>
            <a:r>
              <a:rPr lang="en-US" dirty="0" smtClean="0"/>
              <a:t>MSLs </a:t>
            </a:r>
            <a:br>
              <a:rPr lang="en-US" dirty="0" smtClean="0"/>
            </a:br>
            <a:r>
              <a:rPr lang="en-US" dirty="0" smtClean="0"/>
              <a:t>(Measures of Student Learning)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3429000"/>
          <a:ext cx="3810000" cy="1295400"/>
        </p:xfrm>
        <a:graphic>
          <a:graphicData uri="http://schemas.openxmlformats.org/drawingml/2006/table">
            <a:tbl>
              <a:tblPr/>
              <a:tblGrid>
                <a:gridCol w="1072515"/>
                <a:gridCol w="1072515"/>
                <a:gridCol w="1664970"/>
              </a:tblGrid>
              <a:tr h="323850">
                <a:tc gridSpan="3">
                  <a:txBody>
                    <a:bodyPr/>
                    <a:lstStyle/>
                    <a:p>
                      <a:pPr marL="0" marR="0"/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Phase 1: Spring 2013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Grade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Grade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Grade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Science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(No</a:t>
                      </a:r>
                      <a:r>
                        <a:rPr lang="en-US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MSL due to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EOG)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Social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Social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Social Studies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76800" y="3429000"/>
          <a:ext cx="3768725" cy="1295400"/>
        </p:xfrm>
        <a:graphic>
          <a:graphicData uri="http://schemas.openxmlformats.org/drawingml/2006/table">
            <a:tbl>
              <a:tblPr/>
              <a:tblGrid>
                <a:gridCol w="3768725"/>
              </a:tblGrid>
              <a:tr h="323850">
                <a:tc>
                  <a:txBody>
                    <a:bodyPr/>
                    <a:lstStyle/>
                    <a:p>
                      <a:pPr marL="0" marR="0"/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Phase 2: Spring 2014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Healthful Living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Health Education Grades 3–8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/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Physical Education Grades 3–8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4953000"/>
          <a:ext cx="3768725" cy="647700"/>
        </p:xfrm>
        <a:graphic>
          <a:graphicData uri="http://schemas.openxmlformats.org/drawingml/2006/table">
            <a:tbl>
              <a:tblPr/>
              <a:tblGrid>
                <a:gridCol w="3768725"/>
              </a:tblGrid>
              <a:tr h="323850">
                <a:tc>
                  <a:txBody>
                    <a:bodyPr/>
                    <a:lstStyle/>
                    <a:p>
                      <a:pPr marL="0" marR="0"/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Phase 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3: </a:t>
                      </a: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Spring </a:t>
                      </a: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More Information to Come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3808" t="24577" r="21280" b="18076"/>
          <a:stretch>
            <a:fillRect/>
          </a:stretch>
        </p:blipFill>
        <p:spPr bwMode="auto">
          <a:xfrm>
            <a:off x="1981200" y="76200"/>
            <a:ext cx="7162800" cy="67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8228_template">
  <a:themeElements>
    <a:clrScheme name="gry&amp; brown">
      <a:dk1>
        <a:sysClr val="windowText" lastClr="000000"/>
      </a:dk1>
      <a:lt1>
        <a:srgbClr val="000000"/>
      </a:lt1>
      <a:dk2>
        <a:srgbClr val="1F497D"/>
      </a:dk2>
      <a:lt2>
        <a:srgbClr val="C37C70"/>
      </a:lt2>
      <a:accent1>
        <a:srgbClr val="F5C5B6"/>
      </a:accent1>
      <a:accent2>
        <a:srgbClr val="EF9E7C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B1583A"/>
      </a:hlink>
      <a:folHlink>
        <a:srgbClr val="5C2C0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2E630A9-92F4-4149-8849-9999EA5BF1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TP101968228_template</Template>
  <TotalTime>290</TotalTime>
  <Words>534</Words>
  <Application>Microsoft Office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TP101968228_template</vt:lpstr>
      <vt:lpstr>Setting Sail with New Math Standards</vt:lpstr>
      <vt:lpstr>Follow Along?</vt:lpstr>
      <vt:lpstr>Share your Expertise</vt:lpstr>
      <vt:lpstr>Agenda</vt:lpstr>
      <vt:lpstr>Common Core Adoption</vt:lpstr>
      <vt:lpstr>Timeline for Change</vt:lpstr>
      <vt:lpstr>Slide 7</vt:lpstr>
      <vt:lpstr>MSLs  (Measures of Student Learning)</vt:lpstr>
      <vt:lpstr>Slide 9</vt:lpstr>
      <vt:lpstr>K-5 Math Vocabulary</vt:lpstr>
      <vt:lpstr>Do you Symbaloo?</vt:lpstr>
      <vt:lpstr>NC DPI Common Core Resources in Symbaloo</vt:lpstr>
      <vt:lpstr>NC DPI Quiz Show How would I find information to answer…</vt:lpstr>
      <vt:lpstr>Activity Time</vt:lpstr>
      <vt:lpstr>NC DPI Units / Activities</vt:lpstr>
      <vt:lpstr>Reminders</vt:lpstr>
      <vt:lpstr>Let’s Rewind a Bit</vt:lpstr>
      <vt:lpstr>Assessment Resources</vt:lpstr>
      <vt:lpstr>Staying Connected</vt:lpstr>
      <vt:lpstr>NC DPI Listserv</vt:lpstr>
      <vt:lpstr>Reflection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Sail with New Standards</dc:title>
  <dc:subject/>
  <dc:creator>Michael Elder</dc:creator>
  <cp:keywords/>
  <dc:description/>
  <cp:lastModifiedBy>Michael Elder</cp:lastModifiedBy>
  <cp:revision>40</cp:revision>
  <dcterms:created xsi:type="dcterms:W3CDTF">2012-07-11T16:49:35Z</dcterms:created>
  <dcterms:modified xsi:type="dcterms:W3CDTF">2012-07-30T13:24:58Z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TC019682299991</vt:lpwstr>
  </property>
</Properties>
</file>